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4"/>
  </p:notesMasterIdLst>
  <p:sldIdLst>
    <p:sldId id="256" r:id="rId2"/>
    <p:sldId id="339" r:id="rId3"/>
    <p:sldId id="343" r:id="rId4"/>
    <p:sldId id="344" r:id="rId5"/>
    <p:sldId id="347" r:id="rId6"/>
    <p:sldId id="342" r:id="rId7"/>
    <p:sldId id="345" r:id="rId8"/>
    <p:sldId id="258" r:id="rId9"/>
    <p:sldId id="329" r:id="rId10"/>
    <p:sldId id="330" r:id="rId11"/>
    <p:sldId id="259" r:id="rId12"/>
    <p:sldId id="331" r:id="rId13"/>
    <p:sldId id="332" r:id="rId14"/>
    <p:sldId id="333" r:id="rId15"/>
    <p:sldId id="334" r:id="rId16"/>
    <p:sldId id="335" r:id="rId17"/>
    <p:sldId id="336" r:id="rId18"/>
    <p:sldId id="338" r:id="rId19"/>
    <p:sldId id="328" r:id="rId20"/>
    <p:sldId id="327" r:id="rId21"/>
    <p:sldId id="325" r:id="rId22"/>
    <p:sldId id="341" r:id="rId23"/>
  </p:sldIdLst>
  <p:sldSz cx="12192000" cy="6858000"/>
  <p:notesSz cx="6858000" cy="9144000"/>
  <p:embeddedFontLst>
    <p:embeddedFont>
      <p:font typeface="Avenir Next Demi Bold" panose="020B050302020202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Franklin Gothic Book" panose="020B0503020102020204" pitchFamily="34" charset="0"/>
      <p:regular r:id="rId33"/>
      <p:italic r:id="rId34"/>
    </p:embeddedFont>
    <p:embeddedFont>
      <p:font typeface="Franklin Gothic Medium" panose="020B0603020102020204" pitchFamily="34"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2F8C3D6-2D52-E54E-B08B-07491E818F1E}">
          <p14:sldIdLst>
            <p14:sldId id="256"/>
            <p14:sldId id="339"/>
          </p14:sldIdLst>
        </p14:section>
        <p14:section name="Spark Tokens" id="{AC7C3EB1-0BE7-2C40-A9A1-CDA51838A84A}">
          <p14:sldIdLst>
            <p14:sldId id="343"/>
            <p14:sldId id="344"/>
            <p14:sldId id="347"/>
            <p14:sldId id="342"/>
            <p14:sldId id="345"/>
          </p14:sldIdLst>
        </p14:section>
        <p14:section name="Spark Homepage" id="{111882D9-A44D-5A42-99FC-294840EB0426}">
          <p14:sldIdLst>
            <p14:sldId id="258"/>
            <p14:sldId id="329"/>
            <p14:sldId id="330"/>
            <p14:sldId id="259"/>
          </p14:sldIdLst>
        </p14:section>
        <p14:section name="Spark Corporate" id="{31437F02-521A-5343-AE15-E7970272F83D}">
          <p14:sldIdLst>
            <p14:sldId id="331"/>
            <p14:sldId id="332"/>
            <p14:sldId id="333"/>
          </p14:sldIdLst>
        </p14:section>
        <p14:section name="Lightbox Hero" id="{C25729FB-507D-0749-BAEE-2339626C2F68}">
          <p14:sldIdLst>
            <p14:sldId id="334"/>
            <p14:sldId id="335"/>
            <p14:sldId id="336"/>
            <p14:sldId id="338"/>
          </p14:sldIdLst>
        </p14:section>
        <p14:section name="Boot Animation" id="{2CCDA480-C493-8143-9CE8-EC5D9EE6051F}">
          <p14:sldIdLst>
            <p14:sldId id="328"/>
            <p14:sldId id="327"/>
            <p14:sldId id="325"/>
          </p14:sldIdLst>
        </p14:section>
        <p14:section name="MATTR" id="{0CBF83F3-EDC4-BD45-B58E-D0F950FEFDB5}">
          <p14:sldIdLst>
            <p14:sldId id="3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45E"/>
    <a:srgbClr val="0096C7"/>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20"/>
    <p:restoredTop sz="96300"/>
  </p:normalViewPr>
  <p:slideViewPr>
    <p:cSldViewPr snapToGrid="0" snapToObjects="1">
      <p:cViewPr>
        <p:scale>
          <a:sx n="121" d="100"/>
          <a:sy n="121" d="100"/>
        </p:scale>
        <p:origin x="1040" y="832"/>
      </p:cViewPr>
      <p:guideLst/>
    </p:cSldViewPr>
  </p:slideViewPr>
  <p:outlineViewPr>
    <p:cViewPr>
      <p:scale>
        <a:sx n="33" d="100"/>
        <a:sy n="33" d="100"/>
      </p:scale>
      <p:origin x="0" y="-72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CDB7F-D99E-CD4C-BCFB-BECB8888DA76}" type="datetimeFigureOut">
              <a:rPr lang="en-US" smtClean="0"/>
              <a:t>1/14/21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9DB9C-ED1F-F645-8D54-39EE09FAAB26}" type="slidenum">
              <a:rPr lang="en-US" smtClean="0"/>
              <a:t>‹#›</a:t>
            </a:fld>
            <a:endParaRPr lang="en-US"/>
          </a:p>
        </p:txBody>
      </p:sp>
    </p:spTree>
    <p:extLst>
      <p:ext uri="{BB962C8B-B14F-4D97-AF65-F5344CB8AC3E}">
        <p14:creationId xmlns:p14="http://schemas.microsoft.com/office/powerpoint/2010/main" val="1879552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9DB9C-ED1F-F645-8D54-39EE09FAAB26}" type="slidenum">
              <a:rPr lang="en-US" smtClean="0"/>
              <a:t>1</a:t>
            </a:fld>
            <a:endParaRPr lang="en-US"/>
          </a:p>
        </p:txBody>
      </p:sp>
    </p:spTree>
    <p:extLst>
      <p:ext uri="{BB962C8B-B14F-4D97-AF65-F5344CB8AC3E}">
        <p14:creationId xmlns:p14="http://schemas.microsoft.com/office/powerpoint/2010/main" val="3514317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838c96b6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838c96b6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449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838c96b6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838c96b6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0759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838c96b6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838c96b6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6405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838c96b6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838c96b6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0061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838c96b6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838c96b6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2591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838c96b6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838c96b6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98696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838c96b6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838c96b6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7528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838c96b6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838c96b6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Duplicate slide for animation purposes</a:t>
            </a:r>
            <a:endParaRPr dirty="0"/>
          </a:p>
        </p:txBody>
      </p:sp>
    </p:spTree>
    <p:extLst>
      <p:ext uri="{BB962C8B-B14F-4D97-AF65-F5344CB8AC3E}">
        <p14:creationId xmlns:p14="http://schemas.microsoft.com/office/powerpoint/2010/main" val="2987618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838c96b6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838c96b6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325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8CD9-CEAE-AE49-9BD7-95B5B861333D}" type="slidenum">
              <a:rPr lang="en-US" smtClean="0"/>
              <a:pPr/>
              <a:t>19</a:t>
            </a:fld>
            <a:endParaRPr lang="en-US" dirty="0"/>
          </a:p>
        </p:txBody>
      </p:sp>
    </p:spTree>
    <p:extLst>
      <p:ext uri="{BB962C8B-B14F-4D97-AF65-F5344CB8AC3E}">
        <p14:creationId xmlns:p14="http://schemas.microsoft.com/office/powerpoint/2010/main" val="194820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9DB9C-ED1F-F645-8D54-39EE09FAAB26}" type="slidenum">
              <a:rPr lang="en-US" smtClean="0"/>
              <a:t>2</a:t>
            </a:fld>
            <a:endParaRPr lang="en-US"/>
          </a:p>
        </p:txBody>
      </p:sp>
    </p:spTree>
    <p:extLst>
      <p:ext uri="{BB962C8B-B14F-4D97-AF65-F5344CB8AC3E}">
        <p14:creationId xmlns:p14="http://schemas.microsoft.com/office/powerpoint/2010/main" val="3005757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8CD9-CEAE-AE49-9BD7-95B5B861333D}" type="slidenum">
              <a:rPr lang="en-US" smtClean="0"/>
              <a:pPr/>
              <a:t>20</a:t>
            </a:fld>
            <a:endParaRPr lang="en-US" dirty="0"/>
          </a:p>
        </p:txBody>
      </p:sp>
    </p:spTree>
    <p:extLst>
      <p:ext uri="{BB962C8B-B14F-4D97-AF65-F5344CB8AC3E}">
        <p14:creationId xmlns:p14="http://schemas.microsoft.com/office/powerpoint/2010/main" val="614100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8CD9-CEAE-AE49-9BD7-95B5B861333D}" type="slidenum">
              <a:rPr lang="en-US" smtClean="0"/>
              <a:pPr/>
              <a:t>21</a:t>
            </a:fld>
            <a:endParaRPr lang="en-US" dirty="0"/>
          </a:p>
        </p:txBody>
      </p:sp>
    </p:spTree>
    <p:extLst>
      <p:ext uri="{BB962C8B-B14F-4D97-AF65-F5344CB8AC3E}">
        <p14:creationId xmlns:p14="http://schemas.microsoft.com/office/powerpoint/2010/main" val="413026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9DB9C-ED1F-F645-8D54-39EE09FAAB26}" type="slidenum">
              <a:rPr lang="en-US" smtClean="0"/>
              <a:t>22</a:t>
            </a:fld>
            <a:endParaRPr lang="en-US"/>
          </a:p>
        </p:txBody>
      </p:sp>
    </p:spTree>
    <p:extLst>
      <p:ext uri="{BB962C8B-B14F-4D97-AF65-F5344CB8AC3E}">
        <p14:creationId xmlns:p14="http://schemas.microsoft.com/office/powerpoint/2010/main" val="342300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8CD9-CEAE-AE49-9BD7-95B5B861333D}" type="slidenum">
              <a:rPr lang="en-US" smtClean="0"/>
              <a:pPr/>
              <a:t>3</a:t>
            </a:fld>
            <a:endParaRPr lang="en-US" dirty="0"/>
          </a:p>
        </p:txBody>
      </p:sp>
    </p:spTree>
    <p:extLst>
      <p:ext uri="{BB962C8B-B14F-4D97-AF65-F5344CB8AC3E}">
        <p14:creationId xmlns:p14="http://schemas.microsoft.com/office/powerpoint/2010/main" val="1269126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a:t>
            </a:r>
          </a:p>
        </p:txBody>
      </p:sp>
      <p:sp>
        <p:nvSpPr>
          <p:cNvPr id="4" name="Slide Number Placeholder 3"/>
          <p:cNvSpPr>
            <a:spLocks noGrp="1"/>
          </p:cNvSpPr>
          <p:nvPr>
            <p:ph type="sldNum" sz="quarter" idx="10"/>
          </p:nvPr>
        </p:nvSpPr>
        <p:spPr/>
        <p:txBody>
          <a:bodyPr/>
          <a:lstStyle/>
          <a:p>
            <a:fld id="{CA8E8CD9-CEAE-AE49-9BD7-95B5B861333D}" type="slidenum">
              <a:rPr lang="en-US" smtClean="0"/>
              <a:pPr/>
              <a:t>4</a:t>
            </a:fld>
            <a:endParaRPr lang="en-US" dirty="0"/>
          </a:p>
        </p:txBody>
      </p:sp>
    </p:spTree>
    <p:extLst>
      <p:ext uri="{BB962C8B-B14F-4D97-AF65-F5344CB8AC3E}">
        <p14:creationId xmlns:p14="http://schemas.microsoft.com/office/powerpoint/2010/main" val="2085491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8CD9-CEAE-AE49-9BD7-95B5B861333D}" type="slidenum">
              <a:rPr lang="en-US" smtClean="0"/>
              <a:pPr/>
              <a:t>5</a:t>
            </a:fld>
            <a:endParaRPr lang="en-US" dirty="0"/>
          </a:p>
        </p:txBody>
      </p:sp>
    </p:spTree>
    <p:extLst>
      <p:ext uri="{BB962C8B-B14F-4D97-AF65-F5344CB8AC3E}">
        <p14:creationId xmlns:p14="http://schemas.microsoft.com/office/powerpoint/2010/main" val="296629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8CD9-CEAE-AE49-9BD7-95B5B861333D}" type="slidenum">
              <a:rPr lang="en-US" smtClean="0"/>
              <a:pPr/>
              <a:t>6</a:t>
            </a:fld>
            <a:endParaRPr lang="en-US" dirty="0"/>
          </a:p>
        </p:txBody>
      </p:sp>
    </p:spTree>
    <p:extLst>
      <p:ext uri="{BB962C8B-B14F-4D97-AF65-F5344CB8AC3E}">
        <p14:creationId xmlns:p14="http://schemas.microsoft.com/office/powerpoint/2010/main" val="828412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E8CD9-CEAE-AE49-9BD7-95B5B861333D}" type="slidenum">
              <a:rPr lang="en-US" smtClean="0"/>
              <a:pPr/>
              <a:t>7</a:t>
            </a:fld>
            <a:endParaRPr lang="en-US" dirty="0"/>
          </a:p>
        </p:txBody>
      </p:sp>
    </p:spTree>
    <p:extLst>
      <p:ext uri="{BB962C8B-B14F-4D97-AF65-F5344CB8AC3E}">
        <p14:creationId xmlns:p14="http://schemas.microsoft.com/office/powerpoint/2010/main" val="1093348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838c96b6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838c96b6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5678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838c96b6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838c96b6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9373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41F7-93EF-6E4C-9016-F7F02005CBED}"/>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604FEC29-224D-C345-9B7E-80A6023B55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58E74BA-E020-124D-854D-8AA99F65675A}"/>
              </a:ext>
            </a:extLst>
          </p:cNvPr>
          <p:cNvSpPr>
            <a:spLocks noGrp="1"/>
          </p:cNvSpPr>
          <p:nvPr>
            <p:ph type="dt" sz="half" idx="10"/>
          </p:nvPr>
        </p:nvSpPr>
        <p:spPr/>
        <p:txBody>
          <a:bodyPr/>
          <a:lstStyle/>
          <a:p>
            <a:fld id="{C721FC00-3AFF-3243-803F-AA9D9706FB97}" type="datetimeFigureOut">
              <a:rPr lang="en-US" smtClean="0"/>
              <a:t>1/14/21</a:t>
            </a:fld>
            <a:endParaRPr lang="en-US"/>
          </a:p>
        </p:txBody>
      </p:sp>
      <p:sp>
        <p:nvSpPr>
          <p:cNvPr id="5" name="Footer Placeholder 4">
            <a:extLst>
              <a:ext uri="{FF2B5EF4-FFF2-40B4-BE49-F238E27FC236}">
                <a16:creationId xmlns:a16="http://schemas.microsoft.com/office/drawing/2014/main" id="{041CE5DF-1C01-0049-BDE7-4ED4F1B0B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DD684-7212-504C-9587-BEABC2B03BBD}"/>
              </a:ext>
            </a:extLst>
          </p:cNvPr>
          <p:cNvSpPr>
            <a:spLocks noGrp="1"/>
          </p:cNvSpPr>
          <p:nvPr>
            <p:ph type="sldNum" sz="quarter" idx="12"/>
          </p:nvPr>
        </p:nvSpPr>
        <p:spPr/>
        <p:txBody>
          <a:bodyPr/>
          <a:lstStyle/>
          <a:p>
            <a:fld id="{5CC69AE0-6CE7-DD43-8EFE-712EECA909FB}" type="slidenum">
              <a:rPr lang="en-US" smtClean="0"/>
              <a:t>‹#›</a:t>
            </a:fld>
            <a:endParaRPr lang="en-US"/>
          </a:p>
        </p:txBody>
      </p:sp>
    </p:spTree>
    <p:extLst>
      <p:ext uri="{BB962C8B-B14F-4D97-AF65-F5344CB8AC3E}">
        <p14:creationId xmlns:p14="http://schemas.microsoft.com/office/powerpoint/2010/main" val="3837376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F9AF-E359-D941-BE47-472D50897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64CFB6-084B-5044-81C9-3C39960A26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9FA2B7-4628-8E4A-983F-72172921E0CE}"/>
              </a:ext>
            </a:extLst>
          </p:cNvPr>
          <p:cNvSpPr>
            <a:spLocks noGrp="1"/>
          </p:cNvSpPr>
          <p:nvPr>
            <p:ph type="dt" sz="half" idx="10"/>
          </p:nvPr>
        </p:nvSpPr>
        <p:spPr/>
        <p:txBody>
          <a:bodyPr/>
          <a:lstStyle/>
          <a:p>
            <a:fld id="{C721FC00-3AFF-3243-803F-AA9D9706FB97}" type="datetimeFigureOut">
              <a:rPr lang="en-US" smtClean="0"/>
              <a:t>1/14/21</a:t>
            </a:fld>
            <a:endParaRPr lang="en-US"/>
          </a:p>
        </p:txBody>
      </p:sp>
      <p:sp>
        <p:nvSpPr>
          <p:cNvPr id="5" name="Footer Placeholder 4">
            <a:extLst>
              <a:ext uri="{FF2B5EF4-FFF2-40B4-BE49-F238E27FC236}">
                <a16:creationId xmlns:a16="http://schemas.microsoft.com/office/drawing/2014/main" id="{98323B5F-130A-9D45-BFEE-060BBB5CE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35F84-75E3-BB4D-9ABC-840545119E00}"/>
              </a:ext>
            </a:extLst>
          </p:cNvPr>
          <p:cNvSpPr>
            <a:spLocks noGrp="1"/>
          </p:cNvSpPr>
          <p:nvPr>
            <p:ph type="sldNum" sz="quarter" idx="12"/>
          </p:nvPr>
        </p:nvSpPr>
        <p:spPr/>
        <p:txBody>
          <a:bodyPr/>
          <a:lstStyle/>
          <a:p>
            <a:fld id="{5CC69AE0-6CE7-DD43-8EFE-712EECA909FB}" type="slidenum">
              <a:rPr lang="en-US" smtClean="0"/>
              <a:t>‹#›</a:t>
            </a:fld>
            <a:endParaRPr lang="en-US"/>
          </a:p>
        </p:txBody>
      </p:sp>
    </p:spTree>
    <p:extLst>
      <p:ext uri="{BB962C8B-B14F-4D97-AF65-F5344CB8AC3E}">
        <p14:creationId xmlns:p14="http://schemas.microsoft.com/office/powerpoint/2010/main" val="2871624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E587D-84DE-C545-A009-6D2426D9B69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20E857-D35F-3942-9A31-CD868F818F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06DF56-6F37-D949-82A8-02CCDFA08B2D}"/>
              </a:ext>
            </a:extLst>
          </p:cNvPr>
          <p:cNvSpPr>
            <a:spLocks noGrp="1"/>
          </p:cNvSpPr>
          <p:nvPr>
            <p:ph type="dt" sz="half" idx="10"/>
          </p:nvPr>
        </p:nvSpPr>
        <p:spPr/>
        <p:txBody>
          <a:bodyPr/>
          <a:lstStyle/>
          <a:p>
            <a:fld id="{C721FC00-3AFF-3243-803F-AA9D9706FB97}" type="datetimeFigureOut">
              <a:rPr lang="en-US" smtClean="0"/>
              <a:t>1/14/21</a:t>
            </a:fld>
            <a:endParaRPr lang="en-US"/>
          </a:p>
        </p:txBody>
      </p:sp>
      <p:sp>
        <p:nvSpPr>
          <p:cNvPr id="5" name="Footer Placeholder 4">
            <a:extLst>
              <a:ext uri="{FF2B5EF4-FFF2-40B4-BE49-F238E27FC236}">
                <a16:creationId xmlns:a16="http://schemas.microsoft.com/office/drawing/2014/main" id="{D0FED247-1977-E347-83B7-2F2C99D4D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10E3E-709A-DA40-BE60-07373A60C6EE}"/>
              </a:ext>
            </a:extLst>
          </p:cNvPr>
          <p:cNvSpPr>
            <a:spLocks noGrp="1"/>
          </p:cNvSpPr>
          <p:nvPr>
            <p:ph type="sldNum" sz="quarter" idx="12"/>
          </p:nvPr>
        </p:nvSpPr>
        <p:spPr/>
        <p:txBody>
          <a:bodyPr/>
          <a:lstStyle/>
          <a:p>
            <a:fld id="{5CC69AE0-6CE7-DD43-8EFE-712EECA909FB}" type="slidenum">
              <a:rPr lang="en-US" smtClean="0"/>
              <a:t>‹#›</a:t>
            </a:fld>
            <a:endParaRPr lang="en-US"/>
          </a:p>
        </p:txBody>
      </p:sp>
    </p:spTree>
    <p:extLst>
      <p:ext uri="{BB962C8B-B14F-4D97-AF65-F5344CB8AC3E}">
        <p14:creationId xmlns:p14="http://schemas.microsoft.com/office/powerpoint/2010/main" val="4222581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0864" y="549274"/>
            <a:ext cx="3384549" cy="535531"/>
          </a:xfrm>
          <a:prstGeom prst="rect">
            <a:avLst/>
          </a:prstGeom>
        </p:spPr>
        <p:txBody>
          <a:bodyPr lIns="0" rIns="0" anchor="t"/>
          <a:lstStyle>
            <a:lvl1pPr>
              <a:defRPr sz="3200">
                <a:solidFill>
                  <a:schemeClr val="accent1"/>
                </a:solidFill>
              </a:defRPr>
            </a:lvl1pPr>
          </a:lstStyle>
          <a:p>
            <a:r>
              <a:rPr lang="en-US" dirty="0"/>
              <a:t>Smart art.</a:t>
            </a:r>
          </a:p>
        </p:txBody>
      </p:sp>
      <p:sp>
        <p:nvSpPr>
          <p:cNvPr id="13" name="SmartArt Placeholder 12"/>
          <p:cNvSpPr>
            <a:spLocks noGrp="1"/>
          </p:cNvSpPr>
          <p:nvPr>
            <p:ph type="dgm" sz="quarter" idx="10"/>
          </p:nvPr>
        </p:nvSpPr>
        <p:spPr>
          <a:xfrm>
            <a:off x="4295775" y="549275"/>
            <a:ext cx="7345363" cy="5759450"/>
          </a:xfrm>
        </p:spPr>
        <p:txBody>
          <a:bodyPr/>
          <a:lstStyle/>
          <a:p>
            <a:r>
              <a:rPr lang="en-US"/>
              <a:t>Click icon to add SmartArt graphic</a:t>
            </a:r>
          </a:p>
        </p:txBody>
      </p:sp>
      <p:sp>
        <p:nvSpPr>
          <p:cNvPr id="14" name="Text Placeholder 3"/>
          <p:cNvSpPr>
            <a:spLocks noGrp="1"/>
          </p:cNvSpPr>
          <p:nvPr>
            <p:ph type="body" sz="half" idx="2"/>
          </p:nvPr>
        </p:nvSpPr>
        <p:spPr>
          <a:xfrm>
            <a:off x="550862" y="1440000"/>
            <a:ext cx="3384551" cy="4340225"/>
          </a:xfrm>
          <a:prstGeom prst="rect">
            <a:avLst/>
          </a:prstGeom>
        </p:spPr>
        <p:txBody>
          <a:bodyPr/>
          <a:lstStyle>
            <a:lvl1pPr marL="0" indent="0">
              <a:buNone/>
              <a:defRPr sz="1600">
                <a:solidFill>
                  <a:srgbClr val="666666"/>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046931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5CED-AE1B-D14D-A3B4-4B489952D65A}"/>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D0A8A1D-E84E-D943-8722-5FBD3CB54C4C}"/>
              </a:ext>
            </a:extLst>
          </p:cNvPr>
          <p:cNvSpPr>
            <a:spLocks noGrp="1"/>
          </p:cNvSpPr>
          <p:nvPr>
            <p:ph idx="1"/>
          </p:nvPr>
        </p:nvSpPr>
        <p:spPr>
          <a:xfrm>
            <a:off x="838200" y="1690688"/>
            <a:ext cx="5257800" cy="4351338"/>
          </a:xfrm>
        </p:spPr>
        <p:txBody>
          <a:bodyPr/>
          <a:lstStyle>
            <a:lvl1pPr>
              <a:buNone/>
              <a:defRPr/>
            </a:lvl1pPr>
            <a:lvl2pPr>
              <a:buNone/>
              <a:defRPr/>
            </a:lvl2pPr>
            <a:lvl3pPr>
              <a:buNone/>
              <a:defRPr/>
            </a:lvl3pPr>
            <a:lvl4pPr>
              <a:buNone/>
              <a:defRPr/>
            </a:lvl4pPr>
            <a:lvl5pPr>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C09AB66-5057-B840-8762-4B2C76B56395}"/>
              </a:ext>
            </a:extLst>
          </p:cNvPr>
          <p:cNvSpPr>
            <a:spLocks noGrp="1"/>
          </p:cNvSpPr>
          <p:nvPr>
            <p:ph type="dt" sz="half" idx="10"/>
          </p:nvPr>
        </p:nvSpPr>
        <p:spPr/>
        <p:txBody>
          <a:bodyPr/>
          <a:lstStyle/>
          <a:p>
            <a:fld id="{C721FC00-3AFF-3243-803F-AA9D9706FB97}" type="datetimeFigureOut">
              <a:rPr lang="en-US" smtClean="0"/>
              <a:t>1/14/21</a:t>
            </a:fld>
            <a:endParaRPr lang="en-US"/>
          </a:p>
        </p:txBody>
      </p:sp>
      <p:sp>
        <p:nvSpPr>
          <p:cNvPr id="5" name="Footer Placeholder 4">
            <a:extLst>
              <a:ext uri="{FF2B5EF4-FFF2-40B4-BE49-F238E27FC236}">
                <a16:creationId xmlns:a16="http://schemas.microsoft.com/office/drawing/2014/main" id="{68D08318-FCB6-EC41-8ED2-F7A37299E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9AF80-AE3B-8348-8396-119BBFC9CCF5}"/>
              </a:ext>
            </a:extLst>
          </p:cNvPr>
          <p:cNvSpPr>
            <a:spLocks noGrp="1"/>
          </p:cNvSpPr>
          <p:nvPr>
            <p:ph type="sldNum" sz="quarter" idx="12"/>
          </p:nvPr>
        </p:nvSpPr>
        <p:spPr/>
        <p:txBody>
          <a:bodyPr/>
          <a:lstStyle/>
          <a:p>
            <a:fld id="{5CC69AE0-6CE7-DD43-8EFE-712EECA909FB}" type="slidenum">
              <a:rPr lang="en-US" smtClean="0"/>
              <a:t>‹#›</a:t>
            </a:fld>
            <a:endParaRPr lang="en-US"/>
          </a:p>
        </p:txBody>
      </p:sp>
    </p:spTree>
    <p:extLst>
      <p:ext uri="{BB962C8B-B14F-4D97-AF65-F5344CB8AC3E}">
        <p14:creationId xmlns:p14="http://schemas.microsoft.com/office/powerpoint/2010/main" val="2284304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2A1E1-7559-864F-A142-BEC547174E5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906C97A-24FC-7344-B6CF-DC5582C088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5AAE082-E787-2A49-BEF7-7FA4DB7EF009}"/>
              </a:ext>
            </a:extLst>
          </p:cNvPr>
          <p:cNvSpPr>
            <a:spLocks noGrp="1"/>
          </p:cNvSpPr>
          <p:nvPr>
            <p:ph type="dt" sz="half" idx="10"/>
          </p:nvPr>
        </p:nvSpPr>
        <p:spPr/>
        <p:txBody>
          <a:bodyPr/>
          <a:lstStyle/>
          <a:p>
            <a:fld id="{C721FC00-3AFF-3243-803F-AA9D9706FB97}" type="datetimeFigureOut">
              <a:rPr lang="en-US" smtClean="0"/>
              <a:t>1/14/21</a:t>
            </a:fld>
            <a:endParaRPr lang="en-US"/>
          </a:p>
        </p:txBody>
      </p:sp>
      <p:sp>
        <p:nvSpPr>
          <p:cNvPr id="5" name="Footer Placeholder 4">
            <a:extLst>
              <a:ext uri="{FF2B5EF4-FFF2-40B4-BE49-F238E27FC236}">
                <a16:creationId xmlns:a16="http://schemas.microsoft.com/office/drawing/2014/main" id="{9963EF9D-0512-F547-A02A-F753354E4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CFBB1-8F38-3448-B7D4-6D49921951F1}"/>
              </a:ext>
            </a:extLst>
          </p:cNvPr>
          <p:cNvSpPr>
            <a:spLocks noGrp="1"/>
          </p:cNvSpPr>
          <p:nvPr>
            <p:ph type="sldNum" sz="quarter" idx="12"/>
          </p:nvPr>
        </p:nvSpPr>
        <p:spPr/>
        <p:txBody>
          <a:bodyPr/>
          <a:lstStyle/>
          <a:p>
            <a:fld id="{5CC69AE0-6CE7-DD43-8EFE-712EECA909FB}" type="slidenum">
              <a:rPr lang="en-US" smtClean="0"/>
              <a:t>‹#›</a:t>
            </a:fld>
            <a:endParaRPr lang="en-US"/>
          </a:p>
        </p:txBody>
      </p:sp>
    </p:spTree>
    <p:extLst>
      <p:ext uri="{BB962C8B-B14F-4D97-AF65-F5344CB8AC3E}">
        <p14:creationId xmlns:p14="http://schemas.microsoft.com/office/powerpoint/2010/main" val="1372989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4025-917C-6F42-8841-0D5814F655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3EE961-489D-A547-98D1-16A5E660939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18167B1-FDC4-BB4C-A4BC-5ABD1A65371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0A799F9-DDCB-5144-9816-4F3BCC32844F}"/>
              </a:ext>
            </a:extLst>
          </p:cNvPr>
          <p:cNvSpPr>
            <a:spLocks noGrp="1"/>
          </p:cNvSpPr>
          <p:nvPr>
            <p:ph type="dt" sz="half" idx="10"/>
          </p:nvPr>
        </p:nvSpPr>
        <p:spPr/>
        <p:txBody>
          <a:bodyPr/>
          <a:lstStyle/>
          <a:p>
            <a:fld id="{C721FC00-3AFF-3243-803F-AA9D9706FB97}" type="datetimeFigureOut">
              <a:rPr lang="en-US" smtClean="0"/>
              <a:t>1/14/21</a:t>
            </a:fld>
            <a:endParaRPr lang="en-US"/>
          </a:p>
        </p:txBody>
      </p:sp>
      <p:sp>
        <p:nvSpPr>
          <p:cNvPr id="6" name="Footer Placeholder 5">
            <a:extLst>
              <a:ext uri="{FF2B5EF4-FFF2-40B4-BE49-F238E27FC236}">
                <a16:creationId xmlns:a16="http://schemas.microsoft.com/office/drawing/2014/main" id="{9601E3A1-B6D1-464B-8286-0CFE7AD45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933B1-C260-8846-B5EF-0F89D90528F5}"/>
              </a:ext>
            </a:extLst>
          </p:cNvPr>
          <p:cNvSpPr>
            <a:spLocks noGrp="1"/>
          </p:cNvSpPr>
          <p:nvPr>
            <p:ph type="sldNum" sz="quarter" idx="12"/>
          </p:nvPr>
        </p:nvSpPr>
        <p:spPr/>
        <p:txBody>
          <a:bodyPr/>
          <a:lstStyle/>
          <a:p>
            <a:fld id="{5CC69AE0-6CE7-DD43-8EFE-712EECA909FB}" type="slidenum">
              <a:rPr lang="en-US" smtClean="0"/>
              <a:t>‹#›</a:t>
            </a:fld>
            <a:endParaRPr lang="en-US"/>
          </a:p>
        </p:txBody>
      </p:sp>
    </p:spTree>
    <p:extLst>
      <p:ext uri="{BB962C8B-B14F-4D97-AF65-F5344CB8AC3E}">
        <p14:creationId xmlns:p14="http://schemas.microsoft.com/office/powerpoint/2010/main" val="1800060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14C5-41E5-1A40-9D14-72C713D1A1B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2711AF9-C450-334B-8FC9-4375266CE2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1172FFD-EAEE-1D4C-BA2B-A479889BE16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5B87C07-7451-D940-99EE-07806047E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86C1FFB-F461-3D41-8CAB-BB976D1FBEF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B8B1367-AC8C-9E49-A49C-B8527708B7F6}"/>
              </a:ext>
            </a:extLst>
          </p:cNvPr>
          <p:cNvSpPr>
            <a:spLocks noGrp="1"/>
          </p:cNvSpPr>
          <p:nvPr>
            <p:ph type="dt" sz="half" idx="10"/>
          </p:nvPr>
        </p:nvSpPr>
        <p:spPr/>
        <p:txBody>
          <a:bodyPr/>
          <a:lstStyle/>
          <a:p>
            <a:fld id="{C721FC00-3AFF-3243-803F-AA9D9706FB97}" type="datetimeFigureOut">
              <a:rPr lang="en-US" smtClean="0"/>
              <a:t>1/14/21</a:t>
            </a:fld>
            <a:endParaRPr lang="en-US"/>
          </a:p>
        </p:txBody>
      </p:sp>
      <p:sp>
        <p:nvSpPr>
          <p:cNvPr id="8" name="Footer Placeholder 7">
            <a:extLst>
              <a:ext uri="{FF2B5EF4-FFF2-40B4-BE49-F238E27FC236}">
                <a16:creationId xmlns:a16="http://schemas.microsoft.com/office/drawing/2014/main" id="{D828F54B-5DD6-7847-8D55-9A6A9143CD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6F1529-D0EE-1B4C-801A-0D3C5B5CF32C}"/>
              </a:ext>
            </a:extLst>
          </p:cNvPr>
          <p:cNvSpPr>
            <a:spLocks noGrp="1"/>
          </p:cNvSpPr>
          <p:nvPr>
            <p:ph type="sldNum" sz="quarter" idx="12"/>
          </p:nvPr>
        </p:nvSpPr>
        <p:spPr/>
        <p:txBody>
          <a:bodyPr/>
          <a:lstStyle/>
          <a:p>
            <a:fld id="{5CC69AE0-6CE7-DD43-8EFE-712EECA909FB}" type="slidenum">
              <a:rPr lang="en-US" smtClean="0"/>
              <a:t>‹#›</a:t>
            </a:fld>
            <a:endParaRPr lang="en-US"/>
          </a:p>
        </p:txBody>
      </p:sp>
    </p:spTree>
    <p:extLst>
      <p:ext uri="{BB962C8B-B14F-4D97-AF65-F5344CB8AC3E}">
        <p14:creationId xmlns:p14="http://schemas.microsoft.com/office/powerpoint/2010/main" val="133091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077A-DCC7-6D48-A3A2-AC8E63A296A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A89FA18-5AF9-484D-A3AF-2F842F09F911}"/>
              </a:ext>
            </a:extLst>
          </p:cNvPr>
          <p:cNvSpPr>
            <a:spLocks noGrp="1"/>
          </p:cNvSpPr>
          <p:nvPr>
            <p:ph type="dt" sz="half" idx="10"/>
          </p:nvPr>
        </p:nvSpPr>
        <p:spPr/>
        <p:txBody>
          <a:bodyPr/>
          <a:lstStyle/>
          <a:p>
            <a:fld id="{C721FC00-3AFF-3243-803F-AA9D9706FB97}" type="datetimeFigureOut">
              <a:rPr lang="en-US" smtClean="0"/>
              <a:t>1/14/21</a:t>
            </a:fld>
            <a:endParaRPr lang="en-US"/>
          </a:p>
        </p:txBody>
      </p:sp>
      <p:sp>
        <p:nvSpPr>
          <p:cNvPr id="4" name="Footer Placeholder 3">
            <a:extLst>
              <a:ext uri="{FF2B5EF4-FFF2-40B4-BE49-F238E27FC236}">
                <a16:creationId xmlns:a16="http://schemas.microsoft.com/office/drawing/2014/main" id="{A8D1CD4C-1290-8C42-9A9F-903F226C2E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B5FBBD-2CCF-0E46-B368-9AEC3E9FDE60}"/>
              </a:ext>
            </a:extLst>
          </p:cNvPr>
          <p:cNvSpPr>
            <a:spLocks noGrp="1"/>
          </p:cNvSpPr>
          <p:nvPr>
            <p:ph type="sldNum" sz="quarter" idx="12"/>
          </p:nvPr>
        </p:nvSpPr>
        <p:spPr/>
        <p:txBody>
          <a:bodyPr/>
          <a:lstStyle/>
          <a:p>
            <a:fld id="{5CC69AE0-6CE7-DD43-8EFE-712EECA909FB}" type="slidenum">
              <a:rPr lang="en-US" smtClean="0"/>
              <a:t>‹#›</a:t>
            </a:fld>
            <a:endParaRPr lang="en-US"/>
          </a:p>
        </p:txBody>
      </p:sp>
    </p:spTree>
    <p:extLst>
      <p:ext uri="{BB962C8B-B14F-4D97-AF65-F5344CB8AC3E}">
        <p14:creationId xmlns:p14="http://schemas.microsoft.com/office/powerpoint/2010/main" val="229298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21227B-2483-F549-B54B-40F7A6F134F9}"/>
              </a:ext>
            </a:extLst>
          </p:cNvPr>
          <p:cNvSpPr>
            <a:spLocks noGrp="1"/>
          </p:cNvSpPr>
          <p:nvPr>
            <p:ph type="dt" sz="half" idx="10"/>
          </p:nvPr>
        </p:nvSpPr>
        <p:spPr/>
        <p:txBody>
          <a:bodyPr/>
          <a:lstStyle/>
          <a:p>
            <a:fld id="{C721FC00-3AFF-3243-803F-AA9D9706FB97}" type="datetimeFigureOut">
              <a:rPr lang="en-US" smtClean="0"/>
              <a:t>1/14/21</a:t>
            </a:fld>
            <a:endParaRPr lang="en-US"/>
          </a:p>
        </p:txBody>
      </p:sp>
      <p:sp>
        <p:nvSpPr>
          <p:cNvPr id="3" name="Footer Placeholder 2">
            <a:extLst>
              <a:ext uri="{FF2B5EF4-FFF2-40B4-BE49-F238E27FC236}">
                <a16:creationId xmlns:a16="http://schemas.microsoft.com/office/drawing/2014/main" id="{3BBC8CC9-8FAD-0649-8962-41FB71DCDD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3B13E1-F786-D04F-8668-68F3209BF0E3}"/>
              </a:ext>
            </a:extLst>
          </p:cNvPr>
          <p:cNvSpPr>
            <a:spLocks noGrp="1"/>
          </p:cNvSpPr>
          <p:nvPr>
            <p:ph type="sldNum" sz="quarter" idx="12"/>
          </p:nvPr>
        </p:nvSpPr>
        <p:spPr/>
        <p:txBody>
          <a:bodyPr/>
          <a:lstStyle/>
          <a:p>
            <a:fld id="{5CC69AE0-6CE7-DD43-8EFE-712EECA909FB}" type="slidenum">
              <a:rPr lang="en-US" smtClean="0"/>
              <a:t>‹#›</a:t>
            </a:fld>
            <a:endParaRPr lang="en-US"/>
          </a:p>
        </p:txBody>
      </p:sp>
    </p:spTree>
    <p:extLst>
      <p:ext uri="{BB962C8B-B14F-4D97-AF65-F5344CB8AC3E}">
        <p14:creationId xmlns:p14="http://schemas.microsoft.com/office/powerpoint/2010/main" val="1776281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3016-45F7-C048-8A36-24F8E840D5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390AA4F-661D-0D47-AC3B-0F0516946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B9B2A9B-3DD9-CF44-AEA0-79CF049EA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2C0423-3961-4043-B3FD-E45EC459B60A}"/>
              </a:ext>
            </a:extLst>
          </p:cNvPr>
          <p:cNvSpPr>
            <a:spLocks noGrp="1"/>
          </p:cNvSpPr>
          <p:nvPr>
            <p:ph type="dt" sz="half" idx="10"/>
          </p:nvPr>
        </p:nvSpPr>
        <p:spPr/>
        <p:txBody>
          <a:bodyPr/>
          <a:lstStyle/>
          <a:p>
            <a:fld id="{C721FC00-3AFF-3243-803F-AA9D9706FB97}" type="datetimeFigureOut">
              <a:rPr lang="en-US" smtClean="0"/>
              <a:t>1/14/21</a:t>
            </a:fld>
            <a:endParaRPr lang="en-US"/>
          </a:p>
        </p:txBody>
      </p:sp>
      <p:sp>
        <p:nvSpPr>
          <p:cNvPr id="6" name="Footer Placeholder 5">
            <a:extLst>
              <a:ext uri="{FF2B5EF4-FFF2-40B4-BE49-F238E27FC236}">
                <a16:creationId xmlns:a16="http://schemas.microsoft.com/office/drawing/2014/main" id="{D2179018-755A-2148-A0A2-289217EFD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67DB74-C18E-914B-AE2E-C3CAA5B50257}"/>
              </a:ext>
            </a:extLst>
          </p:cNvPr>
          <p:cNvSpPr>
            <a:spLocks noGrp="1"/>
          </p:cNvSpPr>
          <p:nvPr>
            <p:ph type="sldNum" sz="quarter" idx="12"/>
          </p:nvPr>
        </p:nvSpPr>
        <p:spPr/>
        <p:txBody>
          <a:bodyPr/>
          <a:lstStyle/>
          <a:p>
            <a:fld id="{5CC69AE0-6CE7-DD43-8EFE-712EECA909FB}" type="slidenum">
              <a:rPr lang="en-US" smtClean="0"/>
              <a:t>‹#›</a:t>
            </a:fld>
            <a:endParaRPr lang="en-US"/>
          </a:p>
        </p:txBody>
      </p:sp>
    </p:spTree>
    <p:extLst>
      <p:ext uri="{BB962C8B-B14F-4D97-AF65-F5344CB8AC3E}">
        <p14:creationId xmlns:p14="http://schemas.microsoft.com/office/powerpoint/2010/main" val="325315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3CB4-C241-CB42-B6F2-AF7FA4B9CD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E383153-38C7-8644-9A29-C58BABA159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342112-6C48-7D48-983B-A24AAF3F15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A9A38EF-D538-1949-9383-5330E4125273}"/>
              </a:ext>
            </a:extLst>
          </p:cNvPr>
          <p:cNvSpPr>
            <a:spLocks noGrp="1"/>
          </p:cNvSpPr>
          <p:nvPr>
            <p:ph type="dt" sz="half" idx="10"/>
          </p:nvPr>
        </p:nvSpPr>
        <p:spPr/>
        <p:txBody>
          <a:bodyPr/>
          <a:lstStyle/>
          <a:p>
            <a:fld id="{C721FC00-3AFF-3243-803F-AA9D9706FB97}" type="datetimeFigureOut">
              <a:rPr lang="en-US" smtClean="0"/>
              <a:t>1/14/21</a:t>
            </a:fld>
            <a:endParaRPr lang="en-US"/>
          </a:p>
        </p:txBody>
      </p:sp>
      <p:sp>
        <p:nvSpPr>
          <p:cNvPr id="6" name="Footer Placeholder 5">
            <a:extLst>
              <a:ext uri="{FF2B5EF4-FFF2-40B4-BE49-F238E27FC236}">
                <a16:creationId xmlns:a16="http://schemas.microsoft.com/office/drawing/2014/main" id="{42E66B7A-28ED-D748-9C41-A906E5FE7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B25A6-7290-3346-A8B7-7DD6CDF03421}"/>
              </a:ext>
            </a:extLst>
          </p:cNvPr>
          <p:cNvSpPr>
            <a:spLocks noGrp="1"/>
          </p:cNvSpPr>
          <p:nvPr>
            <p:ph type="sldNum" sz="quarter" idx="12"/>
          </p:nvPr>
        </p:nvSpPr>
        <p:spPr/>
        <p:txBody>
          <a:bodyPr/>
          <a:lstStyle/>
          <a:p>
            <a:fld id="{5CC69AE0-6CE7-DD43-8EFE-712EECA909FB}" type="slidenum">
              <a:rPr lang="en-US" smtClean="0"/>
              <a:t>‹#›</a:t>
            </a:fld>
            <a:endParaRPr lang="en-US"/>
          </a:p>
        </p:txBody>
      </p:sp>
    </p:spTree>
    <p:extLst>
      <p:ext uri="{BB962C8B-B14F-4D97-AF65-F5344CB8AC3E}">
        <p14:creationId xmlns:p14="http://schemas.microsoft.com/office/powerpoint/2010/main" val="2379522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991D9-6417-AF42-94C1-FD9C61153E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DB87FA5-9768-9140-96D9-391A29FE6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A6B58F-1109-4548-A5F4-7671C0F298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21FC00-3AFF-3243-803F-AA9D9706FB97}" type="datetimeFigureOut">
              <a:rPr lang="en-US" smtClean="0"/>
              <a:t>1/14/21</a:t>
            </a:fld>
            <a:endParaRPr lang="en-US"/>
          </a:p>
        </p:txBody>
      </p:sp>
      <p:sp>
        <p:nvSpPr>
          <p:cNvPr id="5" name="Footer Placeholder 4">
            <a:extLst>
              <a:ext uri="{FF2B5EF4-FFF2-40B4-BE49-F238E27FC236}">
                <a16:creationId xmlns:a16="http://schemas.microsoft.com/office/drawing/2014/main" id="{F7C655DC-F1FA-3B43-A4C5-64146354B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14620A-95C2-C246-81FC-D0F8A8E403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69AE0-6CE7-DD43-8EFE-712EECA909FB}" type="slidenum">
              <a:rPr lang="en-US" smtClean="0"/>
              <a:t>‹#›</a:t>
            </a:fld>
            <a:endParaRPr lang="en-US"/>
          </a:p>
        </p:txBody>
      </p:sp>
    </p:spTree>
    <p:extLst>
      <p:ext uri="{BB962C8B-B14F-4D97-AF65-F5344CB8AC3E}">
        <p14:creationId xmlns:p14="http://schemas.microsoft.com/office/powerpoint/2010/main" val="34822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twitter.com/JoshDesignNz" TargetMode="External"/><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mailto:josh@noworries.nz" TargetMode="External"/><Relationship Id="rId5" Type="http://schemas.openxmlformats.org/officeDocument/2006/relationships/hyperlink" Target="https://noworries.nz/" TargetMode="External"/><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F6AC2-422A-BA48-9E40-B6AB8051E300}"/>
              </a:ext>
            </a:extLst>
          </p:cNvPr>
          <p:cNvSpPr>
            <a:spLocks noGrp="1"/>
          </p:cNvSpPr>
          <p:nvPr>
            <p:ph type="ctrTitle"/>
          </p:nvPr>
        </p:nvSpPr>
        <p:spPr>
          <a:xfrm>
            <a:off x="1524000" y="2235200"/>
            <a:ext cx="9144000" cy="2688492"/>
          </a:xfrm>
        </p:spPr>
        <p:txBody>
          <a:bodyPr anchor="t">
            <a:noAutofit/>
          </a:bodyPr>
          <a:lstStyle/>
          <a:p>
            <a:pPr algn="l">
              <a:lnSpc>
                <a:spcPts val="9500"/>
              </a:lnSpc>
            </a:pPr>
            <a:r>
              <a:rPr lang="en-US" sz="10000" b="1" dirty="0">
                <a:solidFill>
                  <a:schemeClr val="bg1"/>
                </a:solidFill>
                <a:cs typeface="Arial" panose="020B0604020202020204" pitchFamily="34" charset="0"/>
              </a:rPr>
              <a:t>Josh</a:t>
            </a:r>
            <a:br>
              <a:rPr lang="en-US" sz="10000" b="1" dirty="0">
                <a:solidFill>
                  <a:schemeClr val="bg1"/>
                </a:solidFill>
                <a:cs typeface="Arial" panose="020B0604020202020204" pitchFamily="34" charset="0"/>
              </a:rPr>
            </a:br>
            <a:r>
              <a:rPr lang="en-US" sz="10000" b="1" dirty="0">
                <a:solidFill>
                  <a:schemeClr val="bg1"/>
                </a:solidFill>
                <a:cs typeface="Arial" panose="020B0604020202020204" pitchFamily="34" charset="0"/>
              </a:rPr>
              <a:t>Harwood</a:t>
            </a:r>
          </a:p>
        </p:txBody>
      </p:sp>
      <p:pic>
        <p:nvPicPr>
          <p:cNvPr id="13" name="Graphic 12">
            <a:extLst>
              <a:ext uri="{FF2B5EF4-FFF2-40B4-BE49-F238E27FC236}">
                <a16:creationId xmlns:a16="http://schemas.microsoft.com/office/drawing/2014/main" id="{506DA2BA-3125-2749-82EE-F8045E6FE030}"/>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2375" y="6003119"/>
            <a:ext cx="258863" cy="258863"/>
          </a:xfrm>
          <a:prstGeom prst="rect">
            <a:avLst/>
          </a:prstGeom>
        </p:spPr>
      </p:pic>
      <p:sp>
        <p:nvSpPr>
          <p:cNvPr id="12" name="TextBox 11">
            <a:extLst>
              <a:ext uri="{FF2B5EF4-FFF2-40B4-BE49-F238E27FC236}">
                <a16:creationId xmlns:a16="http://schemas.microsoft.com/office/drawing/2014/main" id="{C9DDD73E-5618-3446-9FF1-85D2D5EE9C0D}"/>
              </a:ext>
            </a:extLst>
          </p:cNvPr>
          <p:cNvSpPr txBox="1"/>
          <p:nvPr/>
        </p:nvSpPr>
        <p:spPr>
          <a:xfrm>
            <a:off x="1874612" y="5943600"/>
            <a:ext cx="1674346" cy="338554"/>
          </a:xfrm>
          <a:prstGeom prst="rect">
            <a:avLst/>
          </a:prstGeom>
          <a:noFill/>
        </p:spPr>
        <p:txBody>
          <a:bodyPr wrap="square" rtlCol="0" anchor="ctr">
            <a:spAutoFit/>
          </a:bodyPr>
          <a:lstStyle/>
          <a:p>
            <a:r>
              <a:rPr lang="en-US" sz="1600" dirty="0" err="1">
                <a:solidFill>
                  <a:srgbClr val="00B0F0"/>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noworries.nz</a:t>
            </a:r>
            <a:endParaRPr lang="en-US" sz="1600" dirty="0">
              <a:solidFill>
                <a:srgbClr val="00B0F0"/>
              </a:solidFill>
              <a:latin typeface="+mj-lt"/>
              <a:cs typeface="Arial" panose="020B0604020202020204" pitchFamily="34" charset="0"/>
            </a:endParaRPr>
          </a:p>
        </p:txBody>
      </p:sp>
      <p:pic>
        <p:nvPicPr>
          <p:cNvPr id="7" name="Graphic 6">
            <a:extLst>
              <a:ext uri="{FF2B5EF4-FFF2-40B4-BE49-F238E27FC236}">
                <a16:creationId xmlns:a16="http://schemas.microsoft.com/office/drawing/2014/main" id="{50673095-4448-AA43-94C3-68B97B06D7C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83727" y="6003119"/>
            <a:ext cx="258863" cy="258863"/>
          </a:xfrm>
          <a:prstGeom prst="rect">
            <a:avLst/>
          </a:prstGeom>
        </p:spPr>
      </p:pic>
      <p:sp>
        <p:nvSpPr>
          <p:cNvPr id="15" name="TextBox 14">
            <a:extLst>
              <a:ext uri="{FF2B5EF4-FFF2-40B4-BE49-F238E27FC236}">
                <a16:creationId xmlns:a16="http://schemas.microsoft.com/office/drawing/2014/main" id="{17C03A1D-C180-C04E-A35B-F982475C2C5A}"/>
              </a:ext>
            </a:extLst>
          </p:cNvPr>
          <p:cNvSpPr txBox="1"/>
          <p:nvPr/>
        </p:nvSpPr>
        <p:spPr>
          <a:xfrm>
            <a:off x="3965631" y="5943600"/>
            <a:ext cx="1914674" cy="338554"/>
          </a:xfrm>
          <a:prstGeom prst="rect">
            <a:avLst/>
          </a:prstGeom>
          <a:noFill/>
        </p:spPr>
        <p:txBody>
          <a:bodyPr wrap="square" rtlCol="0" anchor="ctr">
            <a:spAutoFit/>
          </a:bodyPr>
          <a:lstStyle/>
          <a:p>
            <a:r>
              <a:rPr lang="en-US" sz="1600" dirty="0">
                <a:solidFill>
                  <a:srgbClr val="00B0F0"/>
                </a:solidFill>
                <a:latin typeface="+mj-lt"/>
                <a:cs typeface="Arial" panose="020B0604020202020204" pitchFamily="34" charset="0"/>
                <a:hlinkClick r:id="rId8">
                  <a:extLst>
                    <a:ext uri="{A12FA001-AC4F-418D-AE19-62706E023703}">
                      <ahyp:hlinkClr xmlns:ahyp="http://schemas.microsoft.com/office/drawing/2018/hyperlinkcolor" val="tx"/>
                    </a:ext>
                  </a:extLst>
                </a:hlinkClick>
              </a:rPr>
              <a:t>@</a:t>
            </a:r>
            <a:r>
              <a:rPr lang="en-US" sz="1600" dirty="0" err="1">
                <a:solidFill>
                  <a:srgbClr val="00B0F0"/>
                </a:solidFill>
                <a:latin typeface="+mj-lt"/>
                <a:cs typeface="Arial" panose="020B0604020202020204" pitchFamily="34" charset="0"/>
                <a:hlinkClick r:id="rId8">
                  <a:extLst>
                    <a:ext uri="{A12FA001-AC4F-418D-AE19-62706E023703}">
                      <ahyp:hlinkClr xmlns:ahyp="http://schemas.microsoft.com/office/drawing/2018/hyperlinkcolor" val="tx"/>
                    </a:ext>
                  </a:extLst>
                </a:hlinkClick>
              </a:rPr>
              <a:t>joshdesignnz</a:t>
            </a:r>
            <a:endParaRPr lang="en-US" sz="1600" dirty="0">
              <a:solidFill>
                <a:srgbClr val="00B0F0"/>
              </a:solidFill>
              <a:latin typeface="+mj-lt"/>
              <a:cs typeface="Arial" panose="020B0604020202020204" pitchFamily="34" charset="0"/>
            </a:endParaRPr>
          </a:p>
        </p:txBody>
      </p:sp>
      <p:pic>
        <p:nvPicPr>
          <p:cNvPr id="11" name="Graphic 10">
            <a:extLst>
              <a:ext uri="{FF2B5EF4-FFF2-40B4-BE49-F238E27FC236}">
                <a16:creationId xmlns:a16="http://schemas.microsoft.com/office/drawing/2014/main" id="{D6ECFFBC-7290-1944-A8AE-C056B2FF4CC1}"/>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92695" y="6003119"/>
            <a:ext cx="258863" cy="258863"/>
          </a:xfrm>
          <a:prstGeom prst="rect">
            <a:avLst/>
          </a:prstGeom>
        </p:spPr>
      </p:pic>
      <p:sp>
        <p:nvSpPr>
          <p:cNvPr id="18" name="TextBox 17">
            <a:extLst>
              <a:ext uri="{FF2B5EF4-FFF2-40B4-BE49-F238E27FC236}">
                <a16:creationId xmlns:a16="http://schemas.microsoft.com/office/drawing/2014/main" id="{7397CC0A-C33B-D241-AE29-7809CEF8506A}"/>
              </a:ext>
            </a:extLst>
          </p:cNvPr>
          <p:cNvSpPr txBox="1"/>
          <p:nvPr/>
        </p:nvSpPr>
        <p:spPr>
          <a:xfrm>
            <a:off x="6314382" y="5943600"/>
            <a:ext cx="2338902" cy="338554"/>
          </a:xfrm>
          <a:prstGeom prst="rect">
            <a:avLst/>
          </a:prstGeom>
          <a:noFill/>
        </p:spPr>
        <p:txBody>
          <a:bodyPr wrap="square" rtlCol="0" anchor="ctr">
            <a:spAutoFit/>
          </a:bodyPr>
          <a:lstStyle/>
          <a:p>
            <a:r>
              <a:rPr lang="en-US" sz="1600" dirty="0" err="1">
                <a:solidFill>
                  <a:srgbClr val="00B0F0"/>
                </a:solidFill>
                <a:latin typeface="+mj-lt"/>
                <a:cs typeface="Arial" panose="020B0604020202020204" pitchFamily="34" charset="0"/>
                <a:hlinkClick r:id="rId11">
                  <a:extLst>
                    <a:ext uri="{A12FA001-AC4F-418D-AE19-62706E023703}">
                      <ahyp:hlinkClr xmlns:ahyp="http://schemas.microsoft.com/office/drawing/2018/hyperlinkcolor" val="tx"/>
                    </a:ext>
                  </a:extLst>
                </a:hlinkClick>
              </a:rPr>
              <a:t>josh@noworries.nz</a:t>
            </a:r>
            <a:endParaRPr lang="en-US" sz="1600" dirty="0">
              <a:solidFill>
                <a:srgbClr val="00B0F0"/>
              </a:solidFill>
              <a:latin typeface="+mj-lt"/>
              <a:cs typeface="Arial" panose="020B0604020202020204" pitchFamily="34" charset="0"/>
            </a:endParaRPr>
          </a:p>
        </p:txBody>
      </p:sp>
    </p:spTree>
    <p:extLst>
      <p:ext uri="{BB962C8B-B14F-4D97-AF65-F5344CB8AC3E}">
        <p14:creationId xmlns:p14="http://schemas.microsoft.com/office/powerpoint/2010/main" val="1157249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Google Shape;72;p15"/>
          <p:cNvSpPr txBox="1">
            <a:spLocks noGrp="1"/>
          </p:cNvSpPr>
          <p:nvPr>
            <p:ph type="title"/>
          </p:nvPr>
        </p:nvSpPr>
        <p:spPr>
          <a:xfrm>
            <a:off x="838200" y="365125"/>
            <a:ext cx="10515600" cy="1325563"/>
          </a:xfrm>
        </p:spPr>
        <p:txBody>
          <a:bodyPr spcFirstLastPara="1" vert="horz" wrap="square" lIns="121900" tIns="121900" rIns="121900" bIns="121900" rtlCol="0" anchor="t" anchorCtr="0">
            <a:noAutofit/>
          </a:bodyPr>
          <a:lstStyle/>
          <a:p>
            <a:r>
              <a:rPr lang="en-GB" b="1" dirty="0">
                <a:solidFill>
                  <a:srgbClr val="03045E"/>
                </a:solidFill>
              </a:rPr>
              <a:t>Spark</a:t>
            </a:r>
            <a:br>
              <a:rPr lang="en-GB" sz="2400" dirty="0"/>
            </a:br>
            <a:r>
              <a:rPr lang="en-GB" sz="2400" dirty="0">
                <a:solidFill>
                  <a:schemeClr val="tx1">
                    <a:lumMod val="50000"/>
                    <a:lumOff val="50000"/>
                  </a:schemeClr>
                </a:solidFill>
                <a:sym typeface="Source Sans Pro"/>
              </a:rPr>
              <a:t>Personalised homepage</a:t>
            </a:r>
            <a:endParaRPr lang="en-GB" sz="2400" dirty="0">
              <a:solidFill>
                <a:schemeClr val="tx1">
                  <a:lumMod val="50000"/>
                  <a:lumOff val="50000"/>
                </a:schemeClr>
              </a:solidFill>
            </a:endParaRPr>
          </a:p>
        </p:txBody>
      </p:sp>
      <p:sp>
        <p:nvSpPr>
          <p:cNvPr id="73" name="Google Shape;73;p15"/>
          <p:cNvSpPr txBox="1">
            <a:spLocks noGrp="1"/>
          </p:cNvSpPr>
          <p:nvPr>
            <p:ph idx="1"/>
          </p:nvPr>
        </p:nvSpPr>
        <p:spPr>
          <a:xfrm>
            <a:off x="838200" y="1825625"/>
            <a:ext cx="4680000" cy="2258695"/>
          </a:xfrm>
        </p:spPr>
        <p:txBody>
          <a:bodyPr spcFirstLastPara="1" vert="horz" wrap="square" lIns="121900" tIns="121900" rIns="121900" bIns="121900" rtlCol="0" anchor="t" anchorCtr="0">
            <a:noAutofit/>
          </a:bodyPr>
          <a:lstStyle/>
          <a:p>
            <a:pPr marL="0"/>
            <a:r>
              <a:rPr lang="en-GB" sz="1400" b="1" dirty="0">
                <a:latin typeface="+mj-lt"/>
              </a:rPr>
              <a:t>Outcome</a:t>
            </a:r>
          </a:p>
          <a:p>
            <a:pPr marL="0"/>
            <a:r>
              <a:rPr lang="en-GB" sz="1400" dirty="0"/>
              <a:t>In both tested versions, there was a decrease in average time on page by 10 seconds and customers were 25% less likely to quit the site once landed on the homepage. There was also an improvement in the amount of traffic going to the plans and pricing pages for Mobile and Broadband. </a:t>
            </a:r>
          </a:p>
          <a:p>
            <a:pPr marL="0"/>
            <a:r>
              <a:rPr lang="en-GB" sz="1400" dirty="0"/>
              <a:t>Concept A performed stronger across more metrics and we launched it as the new homepage. The squad continued to iterate and optimise personalisation. Metrics included:</a:t>
            </a:r>
          </a:p>
        </p:txBody>
      </p:sp>
      <p:sp>
        <p:nvSpPr>
          <p:cNvPr id="15" name="Google Shape;73;p15">
            <a:extLst>
              <a:ext uri="{FF2B5EF4-FFF2-40B4-BE49-F238E27FC236}">
                <a16:creationId xmlns:a16="http://schemas.microsoft.com/office/drawing/2014/main" id="{2AFF5B86-8FC4-6E47-A0AC-9473514AA5B4}"/>
              </a:ext>
            </a:extLst>
          </p:cNvPr>
          <p:cNvSpPr txBox="1">
            <a:spLocks/>
          </p:cNvSpPr>
          <p:nvPr/>
        </p:nvSpPr>
        <p:spPr>
          <a:xfrm>
            <a:off x="838200" y="4280288"/>
            <a:ext cx="5257800" cy="1736181"/>
          </a:xfrm>
          <a:prstGeom prst="rect">
            <a:avLst/>
          </a:prstGeom>
        </p:spPr>
        <p:txBody>
          <a:bodyPr spcFirstLastPara="1" vert="horz" wrap="square" lIns="121900" tIns="121900" rIns="121900" bIns="121900" numCol="2" spcCol="3600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sz="1400" b="1" dirty="0"/>
              <a:t>Click-through rate to </a:t>
            </a:r>
            <a:br>
              <a:rPr lang="en-GB" sz="1400" b="1" dirty="0"/>
            </a:br>
            <a:r>
              <a:rPr lang="en-GB" sz="1400" b="1" dirty="0"/>
              <a:t>device gallery page </a:t>
            </a:r>
            <a:br>
              <a:rPr lang="en-GB" sz="1400" dirty="0"/>
            </a:br>
            <a:r>
              <a:rPr lang="en-GB" sz="1400" b="1" dirty="0">
                <a:solidFill>
                  <a:schemeClr val="accent6">
                    <a:lumMod val="75000"/>
                  </a:schemeClr>
                </a:solidFill>
              </a:rPr>
              <a:t>increased by 50% </a:t>
            </a:r>
            <a:br>
              <a:rPr lang="en-GB" sz="1400" dirty="0"/>
            </a:br>
            <a:endParaRPr lang="en-GB" sz="1400" dirty="0"/>
          </a:p>
          <a:p>
            <a:pPr marL="0" indent="0"/>
            <a:r>
              <a:rPr lang="en-GB" sz="1400" b="1" dirty="0"/>
              <a:t>Sales conversion </a:t>
            </a:r>
            <a:br>
              <a:rPr lang="en-GB" sz="1400" dirty="0"/>
            </a:br>
            <a:r>
              <a:rPr lang="en-GB" sz="1400" b="1" dirty="0">
                <a:solidFill>
                  <a:schemeClr val="accent6">
                    <a:lumMod val="75000"/>
                  </a:schemeClr>
                </a:solidFill>
              </a:rPr>
              <a:t>increased by 79%  </a:t>
            </a:r>
          </a:p>
          <a:p>
            <a:pPr marL="0" indent="0"/>
            <a:r>
              <a:rPr lang="en-GB" sz="1400" b="1" dirty="0"/>
              <a:t>Click-through rate to </a:t>
            </a:r>
            <a:br>
              <a:rPr lang="en-GB" sz="1400" b="1" dirty="0"/>
            </a:br>
            <a:r>
              <a:rPr lang="en-GB" sz="1400" b="1" dirty="0"/>
              <a:t>device details pages </a:t>
            </a:r>
            <a:br>
              <a:rPr lang="en-GB" sz="1400" dirty="0"/>
            </a:br>
            <a:r>
              <a:rPr lang="en-GB" sz="1400" b="1" dirty="0">
                <a:solidFill>
                  <a:schemeClr val="accent6">
                    <a:lumMod val="75000"/>
                  </a:schemeClr>
                </a:solidFill>
              </a:rPr>
              <a:t>increased by 53%</a:t>
            </a:r>
            <a:br>
              <a:rPr lang="en-GB" sz="1400" dirty="0"/>
            </a:br>
            <a:endParaRPr lang="en-GB" sz="1400" dirty="0"/>
          </a:p>
          <a:p>
            <a:pPr marL="0" indent="0"/>
            <a:r>
              <a:rPr lang="en-GB" sz="1400" b="1" dirty="0"/>
              <a:t>Page engagement </a:t>
            </a:r>
            <a:br>
              <a:rPr lang="en-GB" sz="1400" dirty="0"/>
            </a:br>
            <a:r>
              <a:rPr lang="en-GB" sz="1400" b="1" dirty="0">
                <a:solidFill>
                  <a:schemeClr val="accent6">
                    <a:lumMod val="75000"/>
                  </a:schemeClr>
                </a:solidFill>
              </a:rPr>
              <a:t>increased by 9.2%</a:t>
            </a:r>
          </a:p>
        </p:txBody>
      </p:sp>
      <p:pic>
        <p:nvPicPr>
          <p:cNvPr id="20" name="Google Shape;71;p15" descr="Mockup of a laptop showing the Concept A version of the new homepage">
            <a:extLst>
              <a:ext uri="{FF2B5EF4-FFF2-40B4-BE49-F238E27FC236}">
                <a16:creationId xmlns:a16="http://schemas.microsoft.com/office/drawing/2014/main" id="{FA1286F7-1EC9-9446-B40A-7FEF9A819FD2}"/>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769529" y="1676769"/>
            <a:ext cx="5427963" cy="3588573"/>
          </a:xfrm>
          <a:prstGeom prst="rect">
            <a:avLst/>
          </a:prstGeom>
          <a:noFill/>
          <a:ln w="9525" cap="flat" cmpd="sng">
            <a:solidFill>
              <a:srgbClr val="F3F3F3"/>
            </a:solidFill>
            <a:prstDash val="solid"/>
            <a:round/>
            <a:headEnd type="none" w="sm" len="sm"/>
            <a:tailEnd type="none" w="sm" len="sm"/>
          </a:ln>
        </p:spPr>
      </p:pic>
      <p:pic>
        <p:nvPicPr>
          <p:cNvPr id="21" name="Picture 20">
            <a:extLst>
              <a:ext uri="{FF2B5EF4-FFF2-40B4-BE49-F238E27FC236}">
                <a16:creationId xmlns:a16="http://schemas.microsoft.com/office/drawing/2014/main" id="{65ADDA30-13F8-6E41-A097-2AD726EC1F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0000" y="1505415"/>
            <a:ext cx="7107861" cy="4170166"/>
          </a:xfrm>
          <a:prstGeom prst="rect">
            <a:avLst/>
          </a:prstGeom>
        </p:spPr>
      </p:pic>
      <p:sp>
        <p:nvSpPr>
          <p:cNvPr id="32" name="TextBox 31">
            <a:extLst>
              <a:ext uri="{FF2B5EF4-FFF2-40B4-BE49-F238E27FC236}">
                <a16:creationId xmlns:a16="http://schemas.microsoft.com/office/drawing/2014/main" id="{355811B2-9CB9-B64A-A15D-19760852782C}"/>
              </a:ext>
            </a:extLst>
          </p:cNvPr>
          <p:cNvSpPr txBox="1"/>
          <p:nvPr/>
        </p:nvSpPr>
        <p:spPr>
          <a:xfrm>
            <a:off x="11140109" y="5708692"/>
            <a:ext cx="1051891" cy="307777"/>
          </a:xfrm>
          <a:prstGeom prst="rect">
            <a:avLst/>
          </a:prstGeom>
          <a:noFill/>
        </p:spPr>
        <p:txBody>
          <a:bodyPr wrap="none" rtlCol="0">
            <a:spAutoFit/>
          </a:bodyPr>
          <a:lstStyle/>
          <a:p>
            <a:pPr algn="r"/>
            <a:r>
              <a:rPr lang="en-US" sz="1400" dirty="0"/>
              <a:t>CONCEPT A</a:t>
            </a:r>
          </a:p>
        </p:txBody>
      </p:sp>
    </p:spTree>
    <p:extLst>
      <p:ext uri="{BB962C8B-B14F-4D97-AF65-F5344CB8AC3E}">
        <p14:creationId xmlns:p14="http://schemas.microsoft.com/office/powerpoint/2010/main" val="214433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6" descr="Mockup of an iPhone showing the Concept A version of the new homepage"/>
          <p:cNvPicPr preferRelativeResize="0"/>
          <p:nvPr/>
        </p:nvPicPr>
        <p:blipFill>
          <a:blip r:embed="rId3">
            <a:alphaModFix/>
          </a:blip>
          <a:stretch>
            <a:fillRect/>
          </a:stretch>
        </p:blipFill>
        <p:spPr>
          <a:xfrm>
            <a:off x="7306201" y="203200"/>
            <a:ext cx="6451600" cy="6451600"/>
          </a:xfrm>
          <a:prstGeom prst="rect">
            <a:avLst/>
          </a:prstGeom>
          <a:noFill/>
          <a:ln>
            <a:noFill/>
          </a:ln>
        </p:spPr>
      </p:pic>
      <p:pic>
        <p:nvPicPr>
          <p:cNvPr id="79" name="Google Shape;79;p16" descr="Mockup of an iPhone showing the original homepage"/>
          <p:cNvPicPr preferRelativeResize="0"/>
          <p:nvPr/>
        </p:nvPicPr>
        <p:blipFill>
          <a:blip r:embed="rId4">
            <a:alphaModFix/>
          </a:blip>
          <a:stretch>
            <a:fillRect/>
          </a:stretch>
        </p:blipFill>
        <p:spPr>
          <a:xfrm>
            <a:off x="4080401" y="203200"/>
            <a:ext cx="6451600" cy="6451600"/>
          </a:xfrm>
          <a:prstGeom prst="rect">
            <a:avLst/>
          </a:prstGeom>
          <a:noFill/>
          <a:ln>
            <a:noFill/>
          </a:ln>
        </p:spPr>
      </p:pic>
      <p:pic>
        <p:nvPicPr>
          <p:cNvPr id="80" name="Google Shape;80;p16" descr="Full height screenshot of the new homepage on mobile, considerably shorter than the original page design"/>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1715244" y="2435318"/>
            <a:ext cx="513849" cy="1615724"/>
          </a:xfrm>
          <a:prstGeom prst="rect">
            <a:avLst/>
          </a:prstGeom>
          <a:noFill/>
          <a:ln w="9525" cap="flat" cmpd="sng">
            <a:solidFill>
              <a:srgbClr val="F3F3F3"/>
            </a:solidFill>
            <a:prstDash val="solid"/>
            <a:round/>
            <a:headEnd type="none" w="sm" len="sm"/>
            <a:tailEnd type="none" w="sm" len="sm"/>
          </a:ln>
          <a:effectLst>
            <a:outerShdw blurRad="50800" dist="38100" dir="5400000" algn="t" rotWithShape="0">
              <a:prstClr val="black">
                <a:alpha val="40000"/>
              </a:prstClr>
            </a:outerShdw>
          </a:effectLst>
        </p:spPr>
      </p:pic>
      <p:sp>
        <p:nvSpPr>
          <p:cNvPr id="82" name="Google Shape;82;p16"/>
          <p:cNvSpPr txBox="1">
            <a:spLocks noGrp="1"/>
          </p:cNvSpPr>
          <p:nvPr>
            <p:ph type="title"/>
          </p:nvPr>
        </p:nvSpPr>
        <p:spPr>
          <a:xfrm>
            <a:off x="838200" y="365125"/>
            <a:ext cx="10515600" cy="1325563"/>
          </a:xfrm>
        </p:spPr>
        <p:txBody>
          <a:bodyPr spcFirstLastPara="1" vert="horz" wrap="square" lIns="121900" tIns="121900" rIns="121900" bIns="121900" rtlCol="0" anchor="t" anchorCtr="0">
            <a:noAutofit/>
          </a:bodyPr>
          <a:lstStyle/>
          <a:p>
            <a:r>
              <a:rPr lang="en-GB" b="1" dirty="0">
                <a:solidFill>
                  <a:srgbClr val="03045E"/>
                </a:solidFill>
              </a:rPr>
              <a:t>Spark</a:t>
            </a:r>
            <a:br>
              <a:rPr lang="en-GB" sz="2400" dirty="0"/>
            </a:br>
            <a:r>
              <a:rPr lang="en-GB" sz="2400" dirty="0">
                <a:solidFill>
                  <a:schemeClr val="tx1">
                    <a:lumMod val="50000"/>
                    <a:lumOff val="50000"/>
                  </a:schemeClr>
                </a:solidFill>
                <a:sym typeface="Source Sans Pro"/>
              </a:rPr>
              <a:t>Personalised homepage</a:t>
            </a:r>
            <a:endParaRPr lang="en-GB" sz="2400" dirty="0">
              <a:solidFill>
                <a:schemeClr val="tx1">
                  <a:lumMod val="50000"/>
                  <a:lumOff val="50000"/>
                </a:schemeClr>
              </a:solidFill>
            </a:endParaRPr>
          </a:p>
        </p:txBody>
      </p:sp>
      <p:sp>
        <p:nvSpPr>
          <p:cNvPr id="83" name="Google Shape;83;p16"/>
          <p:cNvSpPr txBox="1">
            <a:spLocks noGrp="1"/>
          </p:cNvSpPr>
          <p:nvPr>
            <p:ph idx="1"/>
          </p:nvPr>
        </p:nvSpPr>
        <p:spPr>
          <a:xfrm>
            <a:off x="838200" y="1825625"/>
            <a:ext cx="2013413" cy="609693"/>
          </a:xfrm>
        </p:spPr>
        <p:txBody>
          <a:bodyPr spcFirstLastPara="1" vert="horz" wrap="square" lIns="121900" tIns="121900" rIns="121900" bIns="121900" rtlCol="0" anchor="t" anchorCtr="0">
            <a:noAutofit/>
          </a:bodyPr>
          <a:lstStyle/>
          <a:p>
            <a:pPr marL="0"/>
            <a:r>
              <a:rPr lang="en-GB" sz="1400" b="1" dirty="0"/>
              <a:t>Mobile full-height</a:t>
            </a:r>
            <a:endParaRPr lang="en-GB" sz="1400" dirty="0"/>
          </a:p>
        </p:txBody>
      </p:sp>
      <p:pic>
        <p:nvPicPr>
          <p:cNvPr id="13" name="Google Shape;81;p16" descr="Full height screenshot of the new homepage on mobile.">
            <a:extLst>
              <a:ext uri="{FF2B5EF4-FFF2-40B4-BE49-F238E27FC236}">
                <a16:creationId xmlns:a16="http://schemas.microsoft.com/office/drawing/2014/main" id="{6AEDFC4B-AD58-CC48-97A8-41EADB5530DD}"/>
              </a:ext>
            </a:extLst>
          </p:cNvPr>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996792" y="2435318"/>
            <a:ext cx="513856" cy="4142271"/>
          </a:xfrm>
          <a:prstGeom prst="rect">
            <a:avLst/>
          </a:prstGeom>
          <a:noFill/>
          <a:ln w="9525" cap="flat" cmpd="sng">
            <a:solidFill>
              <a:srgbClr val="F3F3F3"/>
            </a:solidFill>
            <a:prstDash val="solid"/>
            <a:round/>
            <a:headEnd type="none" w="sm" len="sm"/>
            <a:tailEnd type="none" w="sm" len="sm"/>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1C05A746-2AAC-654A-A22E-4BDBD4AA2EC3}"/>
              </a:ext>
            </a:extLst>
          </p:cNvPr>
          <p:cNvSpPr txBox="1"/>
          <p:nvPr/>
        </p:nvSpPr>
        <p:spPr>
          <a:xfrm>
            <a:off x="10934597" y="6269812"/>
            <a:ext cx="1051891" cy="307777"/>
          </a:xfrm>
          <a:prstGeom prst="rect">
            <a:avLst/>
          </a:prstGeom>
          <a:noFill/>
        </p:spPr>
        <p:txBody>
          <a:bodyPr wrap="none" rtlCol="0">
            <a:spAutoFit/>
          </a:bodyPr>
          <a:lstStyle/>
          <a:p>
            <a:r>
              <a:rPr lang="en-US" sz="1400" dirty="0"/>
              <a:t>CONCEPT A</a:t>
            </a:r>
          </a:p>
        </p:txBody>
      </p:sp>
      <p:sp>
        <p:nvSpPr>
          <p:cNvPr id="15" name="TextBox 14">
            <a:extLst>
              <a:ext uri="{FF2B5EF4-FFF2-40B4-BE49-F238E27FC236}">
                <a16:creationId xmlns:a16="http://schemas.microsoft.com/office/drawing/2014/main" id="{1C133D66-3BA0-3C4A-8911-E507C2EF1758}"/>
              </a:ext>
            </a:extLst>
          </p:cNvPr>
          <p:cNvSpPr txBox="1"/>
          <p:nvPr/>
        </p:nvSpPr>
        <p:spPr>
          <a:xfrm>
            <a:off x="7828970" y="6269812"/>
            <a:ext cx="917239" cy="307777"/>
          </a:xfrm>
          <a:prstGeom prst="rect">
            <a:avLst/>
          </a:prstGeom>
          <a:noFill/>
        </p:spPr>
        <p:txBody>
          <a:bodyPr wrap="none" rtlCol="0">
            <a:spAutoFit/>
          </a:bodyPr>
          <a:lstStyle/>
          <a:p>
            <a:r>
              <a:rPr lang="en-US" sz="1400" dirty="0"/>
              <a:t>ORIGINAL</a:t>
            </a:r>
          </a:p>
        </p:txBody>
      </p:sp>
      <p:pic>
        <p:nvPicPr>
          <p:cNvPr id="17" name="Google Shape;70;p15" descr="Full height screenshot of the old spark.co.nz homepage on desktop">
            <a:extLst>
              <a:ext uri="{FF2B5EF4-FFF2-40B4-BE49-F238E27FC236}">
                <a16:creationId xmlns:a16="http://schemas.microsoft.com/office/drawing/2014/main" id="{B4708B9B-2A00-CB41-9C8C-2A1F524642A7}"/>
              </a:ext>
            </a:extLst>
          </p:cNvPr>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2720849" y="2435321"/>
            <a:ext cx="1124664" cy="3149066"/>
          </a:xfrm>
          <a:prstGeom prst="rect">
            <a:avLst/>
          </a:prstGeom>
          <a:noFill/>
          <a:ln w="9525" cap="flat" cmpd="sng">
            <a:solidFill>
              <a:srgbClr val="F3F3F3"/>
            </a:solidFill>
            <a:prstDash val="solid"/>
            <a:round/>
            <a:headEnd type="none" w="sm" len="sm"/>
            <a:tailEnd type="none" w="sm" len="sm"/>
          </a:ln>
          <a:effectLst>
            <a:outerShdw blurRad="50800" dist="38100" dir="5400000" algn="t" rotWithShape="0">
              <a:prstClr val="black">
                <a:alpha val="40000"/>
              </a:prstClr>
            </a:outerShdw>
          </a:effectLst>
        </p:spPr>
      </p:pic>
      <p:pic>
        <p:nvPicPr>
          <p:cNvPr id="18" name="Google Shape;71;p15" descr="Full height screenshot of the new homepage on desktop, considerably shorter than the original page design">
            <a:extLst>
              <a:ext uri="{FF2B5EF4-FFF2-40B4-BE49-F238E27FC236}">
                <a16:creationId xmlns:a16="http://schemas.microsoft.com/office/drawing/2014/main" id="{938F5D44-3AC5-7242-AF69-D3081F436C49}"/>
              </a:ext>
            </a:extLst>
          </p:cNvPr>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4002335" y="2435318"/>
            <a:ext cx="1124664" cy="1293363"/>
          </a:xfrm>
          <a:prstGeom prst="rect">
            <a:avLst/>
          </a:prstGeom>
          <a:noFill/>
          <a:ln w="9525" cap="flat" cmpd="sng">
            <a:solidFill>
              <a:srgbClr val="F3F3F3"/>
            </a:solidFill>
            <a:prstDash val="solid"/>
            <a:round/>
            <a:headEnd type="none" w="sm" len="sm"/>
            <a:tailEnd type="none" w="sm" len="sm"/>
          </a:ln>
          <a:effectLst>
            <a:outerShdw blurRad="50800" dist="38100" dir="5400000" algn="t" rotWithShape="0">
              <a:prstClr val="black">
                <a:alpha val="40000"/>
              </a:prstClr>
            </a:outerShdw>
          </a:effectLst>
        </p:spPr>
      </p:pic>
      <p:sp>
        <p:nvSpPr>
          <p:cNvPr id="20" name="Google Shape;83;p16">
            <a:extLst>
              <a:ext uri="{FF2B5EF4-FFF2-40B4-BE49-F238E27FC236}">
                <a16:creationId xmlns:a16="http://schemas.microsoft.com/office/drawing/2014/main" id="{342DF08A-E0C7-3145-9D86-FEDCBF9D9A99}"/>
              </a:ext>
            </a:extLst>
          </p:cNvPr>
          <p:cNvSpPr txBox="1">
            <a:spLocks/>
          </p:cNvSpPr>
          <p:nvPr/>
        </p:nvSpPr>
        <p:spPr>
          <a:xfrm>
            <a:off x="2588623" y="1825625"/>
            <a:ext cx="2210223" cy="609693"/>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GB" sz="1400" b="1" dirty="0"/>
              <a:t>Desktop full-height</a:t>
            </a:r>
            <a:endParaRPr lang="en-GB" sz="1400" dirty="0"/>
          </a:p>
        </p:txBody>
      </p:sp>
    </p:spTree>
    <p:extLst>
      <p:ext uri="{BB962C8B-B14F-4D97-AF65-F5344CB8AC3E}">
        <p14:creationId xmlns:p14="http://schemas.microsoft.com/office/powerpoint/2010/main" val="1471713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Google Shape;72;p15"/>
          <p:cNvSpPr txBox="1">
            <a:spLocks noGrp="1"/>
          </p:cNvSpPr>
          <p:nvPr>
            <p:ph type="title"/>
          </p:nvPr>
        </p:nvSpPr>
        <p:spPr>
          <a:xfrm>
            <a:off x="838200" y="365125"/>
            <a:ext cx="10515600" cy="1325563"/>
          </a:xfrm>
        </p:spPr>
        <p:txBody>
          <a:bodyPr spcFirstLastPara="1" vert="horz" wrap="square" lIns="121900" tIns="121900" rIns="121900" bIns="121900" rtlCol="0" anchor="t" anchorCtr="0">
            <a:noAutofit/>
          </a:bodyPr>
          <a:lstStyle/>
          <a:p>
            <a:r>
              <a:rPr lang="en-GB" b="1" dirty="0">
                <a:solidFill>
                  <a:srgbClr val="03045E"/>
                </a:solidFill>
              </a:rPr>
              <a:t>Spark Corporate</a:t>
            </a:r>
            <a:br>
              <a:rPr lang="en-GB" sz="2400" dirty="0"/>
            </a:br>
            <a:r>
              <a:rPr lang="en-GB" sz="2400" dirty="0">
                <a:solidFill>
                  <a:schemeClr val="tx1">
                    <a:lumMod val="50000"/>
                    <a:lumOff val="50000"/>
                  </a:schemeClr>
                </a:solidFill>
              </a:rPr>
              <a:t>Website refresh</a:t>
            </a:r>
          </a:p>
        </p:txBody>
      </p:sp>
      <p:sp>
        <p:nvSpPr>
          <p:cNvPr id="73" name="Google Shape;73;p15"/>
          <p:cNvSpPr txBox="1">
            <a:spLocks noGrp="1"/>
          </p:cNvSpPr>
          <p:nvPr>
            <p:ph idx="1"/>
          </p:nvPr>
        </p:nvSpPr>
        <p:spPr>
          <a:xfrm>
            <a:off x="838200" y="1690688"/>
            <a:ext cx="4320000" cy="4351337"/>
          </a:xfrm>
        </p:spPr>
        <p:txBody>
          <a:bodyPr spcFirstLastPara="1" vert="horz" wrap="square" lIns="121900" tIns="121900" rIns="121900" bIns="121900" rtlCol="0" anchor="t" anchorCtr="0">
            <a:noAutofit/>
          </a:bodyPr>
          <a:lstStyle/>
          <a:p>
            <a:pPr marL="0" indent="0"/>
            <a:r>
              <a:rPr lang="en-GB" sz="1400" dirty="0">
                <a:latin typeface="+mj-lt"/>
              </a:rPr>
              <a:t>Background</a:t>
            </a:r>
            <a:r>
              <a:rPr lang="en-GB" sz="1400" dirty="0"/>
              <a:t> </a:t>
            </a:r>
          </a:p>
          <a:p>
            <a:pPr marL="0" indent="0"/>
            <a:r>
              <a:rPr lang="en-GB" sz="1400" dirty="0"/>
              <a:t>The project goal was to re-platform and redesign the outdated Spark corporate website. We had already rolled out the Spark Experience Toolkit (SET) design system across our larger websites (consumer and business).</a:t>
            </a:r>
            <a:br>
              <a:rPr lang="en-GB" sz="1400" dirty="0"/>
            </a:br>
            <a:endParaRPr lang="en-GB" sz="1400" dirty="0"/>
          </a:p>
          <a:p>
            <a:pPr marL="0" indent="0"/>
            <a:r>
              <a:rPr lang="en-GB" sz="1400" dirty="0">
                <a:latin typeface="+mj-lt"/>
              </a:rPr>
              <a:t>Problem</a:t>
            </a:r>
            <a:r>
              <a:rPr lang="en-GB" sz="1400" dirty="0"/>
              <a:t> </a:t>
            </a:r>
          </a:p>
          <a:p>
            <a:pPr marL="0" indent="0"/>
            <a:r>
              <a:rPr lang="en-GB" sz="1400" dirty="0"/>
              <a:t>The </a:t>
            </a:r>
            <a:r>
              <a:rPr lang="en-GB" sz="1400" dirty="0" err="1"/>
              <a:t>sparknz.co.nz</a:t>
            </a:r>
            <a:r>
              <a:rPr lang="en-GB" sz="1400" dirty="0"/>
              <a:t> website and microsites (Careers, Investor Centre) hadn’t been updated in over 3 years.</a:t>
            </a:r>
          </a:p>
          <a:p>
            <a:pPr marL="0" indent="0"/>
            <a:r>
              <a:rPr lang="en-GB" sz="1400" dirty="0"/>
              <a:t>We wanted to bring the site onto the same Adobe Experience Manager (AEM) version as core sites and align all the pages to the SET design system. </a:t>
            </a:r>
          </a:p>
          <a:p>
            <a:pPr marL="0" indent="0"/>
            <a:r>
              <a:rPr lang="en-GB" sz="1400" dirty="0"/>
              <a:t>The site had been built using custom HTML instead of any common components, which was problematic for easily identifying the content.</a:t>
            </a:r>
          </a:p>
          <a:p>
            <a:pPr marL="0" indent="0"/>
            <a:r>
              <a:rPr lang="en-GB" sz="1400" dirty="0"/>
              <a:t>The budget was going to be tight and it was a considerable amount of work for a short timeframe.</a:t>
            </a:r>
          </a:p>
          <a:p>
            <a:pPr marL="0" indent="0"/>
            <a:r>
              <a:rPr lang="en-GB" sz="1400" dirty="0"/>
              <a:t> </a:t>
            </a:r>
          </a:p>
        </p:txBody>
      </p:sp>
      <p:pic>
        <p:nvPicPr>
          <p:cNvPr id="3" name="Picture 2" descr="Screenshot of the Sparknz.co.nz homepage">
            <a:extLst>
              <a:ext uri="{FF2B5EF4-FFF2-40B4-BE49-F238E27FC236}">
                <a16:creationId xmlns:a16="http://schemas.microsoft.com/office/drawing/2014/main" id="{9B5C7BEB-20AC-8047-A04B-6A3F100EB3C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71370" y="1690689"/>
            <a:ext cx="5428800" cy="3781338"/>
          </a:xfrm>
          <a:prstGeom prst="rect">
            <a:avLst/>
          </a:prstGeom>
        </p:spPr>
      </p:pic>
      <p:pic>
        <p:nvPicPr>
          <p:cNvPr id="10" name="Picture 9">
            <a:extLst>
              <a:ext uri="{FF2B5EF4-FFF2-40B4-BE49-F238E27FC236}">
                <a16:creationId xmlns:a16="http://schemas.microsoft.com/office/drawing/2014/main" id="{26002DF6-0B8D-7443-9D51-8EA1A6BA8C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0000" y="1505415"/>
            <a:ext cx="7107861" cy="4170166"/>
          </a:xfrm>
          <a:prstGeom prst="rect">
            <a:avLst/>
          </a:prstGeom>
        </p:spPr>
      </p:pic>
      <p:sp>
        <p:nvSpPr>
          <p:cNvPr id="11" name="TextBox 10">
            <a:extLst>
              <a:ext uri="{FF2B5EF4-FFF2-40B4-BE49-F238E27FC236}">
                <a16:creationId xmlns:a16="http://schemas.microsoft.com/office/drawing/2014/main" id="{C7E736C0-D374-C045-8E9D-9DC8B2A7DB5C}"/>
              </a:ext>
            </a:extLst>
          </p:cNvPr>
          <p:cNvSpPr txBox="1"/>
          <p:nvPr/>
        </p:nvSpPr>
        <p:spPr>
          <a:xfrm>
            <a:off x="11108505" y="5708692"/>
            <a:ext cx="917239" cy="307777"/>
          </a:xfrm>
          <a:prstGeom prst="rect">
            <a:avLst/>
          </a:prstGeom>
          <a:noFill/>
        </p:spPr>
        <p:txBody>
          <a:bodyPr wrap="none" rtlCol="0">
            <a:spAutoFit/>
          </a:bodyPr>
          <a:lstStyle/>
          <a:p>
            <a:pPr algn="r"/>
            <a:r>
              <a:rPr lang="en-US" sz="1400" dirty="0"/>
              <a:t>ORIGINAL</a:t>
            </a:r>
          </a:p>
        </p:txBody>
      </p:sp>
    </p:spTree>
    <p:extLst>
      <p:ext uri="{BB962C8B-B14F-4D97-AF65-F5344CB8AC3E}">
        <p14:creationId xmlns:p14="http://schemas.microsoft.com/office/powerpoint/2010/main" val="3742036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Google Shape;72;p15"/>
          <p:cNvSpPr txBox="1">
            <a:spLocks noGrp="1"/>
          </p:cNvSpPr>
          <p:nvPr>
            <p:ph type="title"/>
          </p:nvPr>
        </p:nvSpPr>
        <p:spPr>
          <a:xfrm>
            <a:off x="838200" y="365125"/>
            <a:ext cx="10515600" cy="1325563"/>
          </a:xfrm>
        </p:spPr>
        <p:txBody>
          <a:bodyPr spcFirstLastPara="1" vert="horz" wrap="square" lIns="121900" tIns="121900" rIns="121900" bIns="121900" rtlCol="0" anchor="t" anchorCtr="0">
            <a:noAutofit/>
          </a:bodyPr>
          <a:lstStyle/>
          <a:p>
            <a:r>
              <a:rPr lang="en-GB" b="1" dirty="0">
                <a:solidFill>
                  <a:srgbClr val="03045E"/>
                </a:solidFill>
              </a:rPr>
              <a:t>Spark Corporate</a:t>
            </a:r>
            <a:br>
              <a:rPr lang="en-GB" sz="2400" dirty="0"/>
            </a:br>
            <a:r>
              <a:rPr lang="en-GB" sz="2400" dirty="0">
                <a:solidFill>
                  <a:schemeClr val="tx1">
                    <a:lumMod val="50000"/>
                    <a:lumOff val="50000"/>
                  </a:schemeClr>
                </a:solidFill>
              </a:rPr>
              <a:t>Website refresh</a:t>
            </a:r>
          </a:p>
        </p:txBody>
      </p:sp>
      <p:sp>
        <p:nvSpPr>
          <p:cNvPr id="73" name="Google Shape;73;p15"/>
          <p:cNvSpPr txBox="1">
            <a:spLocks noGrp="1"/>
          </p:cNvSpPr>
          <p:nvPr>
            <p:ph idx="1"/>
          </p:nvPr>
        </p:nvSpPr>
        <p:spPr>
          <a:xfrm>
            <a:off x="838200" y="1690688"/>
            <a:ext cx="4320000" cy="4351337"/>
          </a:xfrm>
        </p:spPr>
        <p:txBody>
          <a:bodyPr spcFirstLastPara="1" vert="horz" wrap="square" lIns="121900" tIns="121900" rIns="121900" bIns="121900" rtlCol="0" anchor="t" anchorCtr="0">
            <a:noAutofit/>
          </a:bodyPr>
          <a:lstStyle/>
          <a:p>
            <a:pPr marL="0"/>
            <a:r>
              <a:rPr lang="en-GB" sz="1400" dirty="0">
                <a:latin typeface="+mj-lt"/>
              </a:rPr>
              <a:t>Solution </a:t>
            </a:r>
          </a:p>
          <a:p>
            <a:pPr marL="0"/>
            <a:r>
              <a:rPr lang="en-GB" sz="1400" dirty="0"/>
              <a:t>Audit and redesign the whole site to reduce the number of unique page templates and custom HTML. By restricting ourselves to the existing components in SET, we reduced the development effort required.</a:t>
            </a:r>
          </a:p>
          <a:p>
            <a:pPr marL="0"/>
            <a:r>
              <a:rPr lang="en-GB" sz="1400" dirty="0"/>
              <a:t>I led the design process, coordinating with engineering and stakeholders in corporate comms. I used automation tools to create a complete site map and generated full-page screenshots of the entire website. </a:t>
            </a:r>
          </a:p>
          <a:p>
            <a:pPr marL="0"/>
            <a:r>
              <a:rPr lang="en-GB" sz="1400" dirty="0"/>
              <a:t>We manually audited every page to identify the custom content, clustered them into suitable page templates and assigned components. Because of the close collaboration with engineering leads, we were able to create many pages with simple conversion instructions, identifying the appropriate template and AEM components to use for each section.</a:t>
            </a:r>
          </a:p>
        </p:txBody>
      </p:sp>
      <p:pic>
        <p:nvPicPr>
          <p:cNvPr id="19" name="Picture 18" descr="Showing part of the sitemap that was created from the existing website.">
            <a:extLst>
              <a:ext uri="{FF2B5EF4-FFF2-40B4-BE49-F238E27FC236}">
                <a16:creationId xmlns:a16="http://schemas.microsoft.com/office/drawing/2014/main" id="{85BDB83C-6867-CE4D-AE53-5DC88B3E7D98}"/>
              </a:ext>
            </a:extLst>
          </p:cNvPr>
          <p:cNvPicPr>
            <a:picLocks noChangeAspect="1"/>
          </p:cNvPicPr>
          <p:nvPr/>
        </p:nvPicPr>
        <p:blipFill>
          <a:blip r:embed="rId3"/>
          <a:stretch>
            <a:fillRect/>
          </a:stretch>
        </p:blipFill>
        <p:spPr>
          <a:xfrm>
            <a:off x="6681401" y="1505415"/>
            <a:ext cx="5625328" cy="3979870"/>
          </a:xfrm>
          <a:prstGeom prst="rect">
            <a:avLst/>
          </a:prstGeom>
        </p:spPr>
      </p:pic>
      <p:pic>
        <p:nvPicPr>
          <p:cNvPr id="22" name="Picture 21">
            <a:extLst>
              <a:ext uri="{FF2B5EF4-FFF2-40B4-BE49-F238E27FC236}">
                <a16:creationId xmlns:a16="http://schemas.microsoft.com/office/drawing/2014/main" id="{7350DFE7-9283-504D-8950-C441D63E6B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0000" y="1505415"/>
            <a:ext cx="7107861" cy="4170166"/>
          </a:xfrm>
          <a:prstGeom prst="rect">
            <a:avLst/>
          </a:prstGeom>
        </p:spPr>
      </p:pic>
    </p:spTree>
    <p:extLst>
      <p:ext uri="{BB962C8B-B14F-4D97-AF65-F5344CB8AC3E}">
        <p14:creationId xmlns:p14="http://schemas.microsoft.com/office/powerpoint/2010/main" val="3009970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Google Shape;72;p15"/>
          <p:cNvSpPr txBox="1">
            <a:spLocks noGrp="1"/>
          </p:cNvSpPr>
          <p:nvPr>
            <p:ph type="title"/>
          </p:nvPr>
        </p:nvSpPr>
        <p:spPr>
          <a:xfrm>
            <a:off x="838200" y="365125"/>
            <a:ext cx="10515600" cy="1325563"/>
          </a:xfrm>
        </p:spPr>
        <p:txBody>
          <a:bodyPr spcFirstLastPara="1" vert="horz" wrap="square" lIns="121900" tIns="121900" rIns="121900" bIns="121900" rtlCol="0" anchor="t" anchorCtr="0">
            <a:noAutofit/>
          </a:bodyPr>
          <a:lstStyle/>
          <a:p>
            <a:r>
              <a:rPr lang="en-GB" b="1" dirty="0">
                <a:solidFill>
                  <a:srgbClr val="03045E"/>
                </a:solidFill>
              </a:rPr>
              <a:t>Spark Corporate</a:t>
            </a:r>
            <a:br>
              <a:rPr lang="en-GB" sz="2400" dirty="0"/>
            </a:br>
            <a:r>
              <a:rPr lang="en-GB" sz="2400" dirty="0">
                <a:solidFill>
                  <a:schemeClr val="tx1">
                    <a:lumMod val="50000"/>
                    <a:lumOff val="50000"/>
                  </a:schemeClr>
                </a:solidFill>
              </a:rPr>
              <a:t>Website refresh</a:t>
            </a:r>
          </a:p>
        </p:txBody>
      </p:sp>
      <p:pic>
        <p:nvPicPr>
          <p:cNvPr id="4" name="Picture 3" descr="Screenshot of the updated Sparknz.co.nz homepage using the Spark Experience Toolkit templates and components.">
            <a:extLst>
              <a:ext uri="{FF2B5EF4-FFF2-40B4-BE49-F238E27FC236}">
                <a16:creationId xmlns:a16="http://schemas.microsoft.com/office/drawing/2014/main" id="{39167290-148F-8A4E-91E4-9C226455E79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86076" y="1758865"/>
            <a:ext cx="5412849" cy="3593720"/>
          </a:xfrm>
          <a:prstGeom prst="rect">
            <a:avLst/>
          </a:prstGeom>
        </p:spPr>
      </p:pic>
      <p:pic>
        <p:nvPicPr>
          <p:cNvPr id="11" name="Picture 10">
            <a:extLst>
              <a:ext uri="{FF2B5EF4-FFF2-40B4-BE49-F238E27FC236}">
                <a16:creationId xmlns:a16="http://schemas.microsoft.com/office/drawing/2014/main" id="{94792B9D-8103-B240-B99B-4B31B77DEF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0000" y="1505415"/>
            <a:ext cx="7107861" cy="4170166"/>
          </a:xfrm>
          <a:prstGeom prst="rect">
            <a:avLst/>
          </a:prstGeom>
        </p:spPr>
      </p:pic>
      <p:sp>
        <p:nvSpPr>
          <p:cNvPr id="12" name="TextBox 11">
            <a:extLst>
              <a:ext uri="{FF2B5EF4-FFF2-40B4-BE49-F238E27FC236}">
                <a16:creationId xmlns:a16="http://schemas.microsoft.com/office/drawing/2014/main" id="{08779F78-CD00-5741-8B12-D154BD69E6BB}"/>
              </a:ext>
            </a:extLst>
          </p:cNvPr>
          <p:cNvSpPr txBox="1"/>
          <p:nvPr/>
        </p:nvSpPr>
        <p:spPr>
          <a:xfrm>
            <a:off x="11301756" y="5708692"/>
            <a:ext cx="890244" cy="307777"/>
          </a:xfrm>
          <a:prstGeom prst="rect">
            <a:avLst/>
          </a:prstGeom>
          <a:noFill/>
        </p:spPr>
        <p:txBody>
          <a:bodyPr wrap="none" rtlCol="0">
            <a:spAutoFit/>
          </a:bodyPr>
          <a:lstStyle/>
          <a:p>
            <a:pPr algn="r"/>
            <a:r>
              <a:rPr lang="en-US" sz="1400" dirty="0"/>
              <a:t>UPDATED</a:t>
            </a:r>
          </a:p>
        </p:txBody>
      </p:sp>
      <p:sp>
        <p:nvSpPr>
          <p:cNvPr id="18" name="Google Shape;73;p15">
            <a:extLst>
              <a:ext uri="{FF2B5EF4-FFF2-40B4-BE49-F238E27FC236}">
                <a16:creationId xmlns:a16="http://schemas.microsoft.com/office/drawing/2014/main" id="{B2DB3CAD-47B8-E240-A50B-43E9313D5943}"/>
              </a:ext>
            </a:extLst>
          </p:cNvPr>
          <p:cNvSpPr txBox="1">
            <a:spLocks noGrp="1"/>
          </p:cNvSpPr>
          <p:nvPr>
            <p:ph idx="1"/>
          </p:nvPr>
        </p:nvSpPr>
        <p:spPr>
          <a:xfrm>
            <a:off x="838200" y="1690688"/>
            <a:ext cx="4320000" cy="4351337"/>
          </a:xfrm>
        </p:spPr>
        <p:txBody>
          <a:bodyPr spcFirstLastPara="1" vert="horz" wrap="square" lIns="121900" tIns="121900" rIns="121900" bIns="121900" rtlCol="0" anchor="t" anchorCtr="0">
            <a:noAutofit/>
          </a:bodyPr>
          <a:lstStyle/>
          <a:p>
            <a:pPr marL="0" indent="0"/>
            <a:r>
              <a:rPr lang="en-GB" sz="1400" dirty="0">
                <a:latin typeface="+mj-lt"/>
              </a:rPr>
              <a:t>Outcome</a:t>
            </a:r>
            <a:r>
              <a:rPr lang="en-GB" sz="1400" dirty="0"/>
              <a:t> </a:t>
            </a:r>
          </a:p>
          <a:p>
            <a:pPr marL="0" indent="0"/>
            <a:r>
              <a:rPr lang="en-GB" sz="1400" dirty="0"/>
              <a:t>We successfully relaunched the site using only the new components from SET. The AEM upgrade was a big improvement for managing content on the site.</a:t>
            </a:r>
          </a:p>
          <a:p>
            <a:pPr marL="0" indent="0"/>
            <a:r>
              <a:rPr lang="en-GB" sz="1400" dirty="0"/>
              <a:t>Challenging the designers to limit the designs to use only available components was critical to the fast turnaround time required.</a:t>
            </a:r>
          </a:p>
          <a:p>
            <a:pPr marL="0" indent="0"/>
            <a:r>
              <a:rPr lang="en-GB" sz="1400" dirty="0"/>
              <a:t>We were also able to update the third-party microsites (Career, Investor Centre) with targeted style overrides. </a:t>
            </a:r>
          </a:p>
        </p:txBody>
      </p:sp>
      <p:sp>
        <p:nvSpPr>
          <p:cNvPr id="2" name="TextBox 1">
            <a:extLst>
              <a:ext uri="{FF2B5EF4-FFF2-40B4-BE49-F238E27FC236}">
                <a16:creationId xmlns:a16="http://schemas.microsoft.com/office/drawing/2014/main" id="{8C4066DA-4D2D-F64A-90CE-DF92A0A27D04}"/>
              </a:ext>
            </a:extLst>
          </p:cNvPr>
          <p:cNvSpPr txBox="1"/>
          <p:nvPr/>
        </p:nvSpPr>
        <p:spPr>
          <a:xfrm>
            <a:off x="6998677" y="-244426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39786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9"/>
        <p:cNvGrpSpPr/>
        <p:nvPr/>
      </p:nvGrpSpPr>
      <p:grpSpPr>
        <a:xfrm>
          <a:off x="0" y="0"/>
          <a:ext cx="0" cy="0"/>
          <a:chOff x="0" y="0"/>
          <a:chExt cx="0" cy="0"/>
        </a:xfrm>
      </p:grpSpPr>
      <p:sp>
        <p:nvSpPr>
          <p:cNvPr id="72" name="Google Shape;72;p15"/>
          <p:cNvSpPr txBox="1">
            <a:spLocks noGrp="1"/>
          </p:cNvSpPr>
          <p:nvPr>
            <p:ph type="title"/>
          </p:nvPr>
        </p:nvSpPr>
        <p:spPr>
          <a:xfrm>
            <a:off x="838200" y="365125"/>
            <a:ext cx="10515600" cy="1325563"/>
          </a:xfrm>
        </p:spPr>
        <p:txBody>
          <a:bodyPr spcFirstLastPara="1" vert="horz" wrap="square" lIns="121900" tIns="121900" rIns="121900" bIns="121900" rtlCol="0" anchor="t" anchorCtr="0">
            <a:noAutofit/>
          </a:bodyPr>
          <a:lstStyle/>
          <a:p>
            <a:r>
              <a:rPr lang="en-GB" b="1" dirty="0">
                <a:solidFill>
                  <a:schemeClr val="bg1"/>
                </a:solidFill>
              </a:rPr>
              <a:t>Lightbox</a:t>
            </a:r>
            <a:br>
              <a:rPr lang="en-GB" sz="2400" dirty="0">
                <a:solidFill>
                  <a:schemeClr val="bg1"/>
                </a:solidFill>
              </a:rPr>
            </a:br>
            <a:r>
              <a:rPr lang="en-GB" sz="2400" dirty="0">
                <a:solidFill>
                  <a:schemeClr val="tx1">
                    <a:lumMod val="50000"/>
                    <a:lumOff val="50000"/>
                  </a:schemeClr>
                </a:solidFill>
                <a:sym typeface="Source Sans Pro"/>
              </a:rPr>
              <a:t>Dynamic carousels</a:t>
            </a:r>
            <a:endParaRPr lang="en-GB" sz="2400" dirty="0">
              <a:solidFill>
                <a:schemeClr val="tx1">
                  <a:lumMod val="50000"/>
                  <a:lumOff val="50000"/>
                </a:schemeClr>
              </a:solidFill>
            </a:endParaRPr>
          </a:p>
        </p:txBody>
      </p:sp>
      <p:pic>
        <p:nvPicPr>
          <p:cNvPr id="1030" name="Picture 6" descr="Screenshot of the Lightbox website displaying a banner in the old format.">
            <a:extLst>
              <a:ext uri="{FF2B5EF4-FFF2-40B4-BE49-F238E27FC236}">
                <a16:creationId xmlns:a16="http://schemas.microsoft.com/office/drawing/2014/main" id="{5DEA4FB8-7B68-5C46-B05E-FBBCBD77034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740517" y="2041186"/>
            <a:ext cx="5457067" cy="33334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1FA0932-E648-5641-9B2C-535224E0EED6}"/>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87101" y="1751269"/>
            <a:ext cx="5416104" cy="289917"/>
          </a:xfrm>
          <a:prstGeom prst="rect">
            <a:avLst/>
          </a:prstGeom>
        </p:spPr>
      </p:pic>
      <p:pic>
        <p:nvPicPr>
          <p:cNvPr id="17" name="Picture 16">
            <a:extLst>
              <a:ext uri="{FF2B5EF4-FFF2-40B4-BE49-F238E27FC236}">
                <a16:creationId xmlns:a16="http://schemas.microsoft.com/office/drawing/2014/main" id="{010DB249-ECA6-874C-AF2A-E40DABB6C6B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40000" y="1514801"/>
            <a:ext cx="7107861" cy="4170166"/>
          </a:xfrm>
          <a:prstGeom prst="rect">
            <a:avLst/>
          </a:prstGeom>
        </p:spPr>
      </p:pic>
      <p:sp>
        <p:nvSpPr>
          <p:cNvPr id="73" name="Google Shape;73;p15"/>
          <p:cNvSpPr txBox="1">
            <a:spLocks noGrp="1"/>
          </p:cNvSpPr>
          <p:nvPr>
            <p:ph idx="1"/>
          </p:nvPr>
        </p:nvSpPr>
        <p:spPr>
          <a:xfrm>
            <a:off x="838200" y="1825625"/>
            <a:ext cx="4562114" cy="4351338"/>
          </a:xfrm>
        </p:spPr>
        <p:txBody>
          <a:bodyPr spcFirstLastPara="1" vert="horz" wrap="square" lIns="121900" tIns="121900" rIns="121900" bIns="121900" rtlCol="0" anchor="t" anchorCtr="0">
            <a:noAutofit/>
          </a:bodyPr>
          <a:lstStyle/>
          <a:p>
            <a:pPr marL="0"/>
            <a:r>
              <a:rPr lang="en-GB" sz="1400" b="1" dirty="0">
                <a:solidFill>
                  <a:schemeClr val="bg1"/>
                </a:solidFill>
                <a:latin typeface="+mj-lt"/>
              </a:rPr>
              <a:t>Background</a:t>
            </a:r>
          </a:p>
          <a:p>
            <a:pPr marL="0"/>
            <a:r>
              <a:rPr lang="en-GB" sz="1400" dirty="0">
                <a:solidFill>
                  <a:schemeClr val="bg1"/>
                </a:solidFill>
              </a:rPr>
              <a:t>I observed how the Lightbox marketing team were briefing in more and more ad hoc static banners for every new show and episodic release. These carousels were on all the platforms and because the ratios and banner content were all unique, each request meant a designer had to produce five variants of the same banner.</a:t>
            </a:r>
            <a:br>
              <a:rPr lang="en-GB" sz="1400" dirty="0">
                <a:solidFill>
                  <a:schemeClr val="bg1"/>
                </a:solidFill>
              </a:rPr>
            </a:br>
            <a:endParaRPr lang="en-GB" sz="1400" dirty="0">
              <a:solidFill>
                <a:schemeClr val="bg1"/>
              </a:solidFill>
            </a:endParaRPr>
          </a:p>
          <a:p>
            <a:pPr marL="0" indent="0"/>
            <a:r>
              <a:rPr lang="en-GB" sz="1400" b="1" dirty="0">
                <a:solidFill>
                  <a:schemeClr val="bg1"/>
                </a:solidFill>
                <a:latin typeface="+mj-lt"/>
              </a:rPr>
              <a:t>Problem</a:t>
            </a:r>
          </a:p>
          <a:p>
            <a:pPr marL="284400" indent="-285750">
              <a:buFont typeface="Arial" panose="020B0604020202020204" pitchFamily="34" charset="0"/>
              <a:buChar char="•"/>
            </a:pPr>
            <a:r>
              <a:rPr lang="en-GB" sz="1300" dirty="0">
                <a:solidFill>
                  <a:schemeClr val="bg1"/>
                </a:solidFill>
              </a:rPr>
              <a:t>If text needed to be updated, or a show won an award, </a:t>
            </a:r>
            <a:br>
              <a:rPr lang="en-GB" sz="1300" dirty="0">
                <a:solidFill>
                  <a:schemeClr val="bg1"/>
                </a:solidFill>
              </a:rPr>
            </a:br>
            <a:r>
              <a:rPr lang="en-GB" sz="1300" dirty="0">
                <a:solidFill>
                  <a:schemeClr val="bg1"/>
                </a:solidFill>
              </a:rPr>
              <a:t>five images needed to be edited and resupplied.</a:t>
            </a:r>
          </a:p>
          <a:p>
            <a:pPr marL="284400" indent="-285750">
              <a:buFont typeface="Arial" panose="020B0604020202020204" pitchFamily="34" charset="0"/>
              <a:buChar char="•"/>
            </a:pPr>
            <a:r>
              <a:rPr lang="en-GB" sz="1300" dirty="0">
                <a:solidFill>
                  <a:schemeClr val="bg1"/>
                </a:solidFill>
              </a:rPr>
              <a:t>Images all needed to be compressed, which meant text quality was impacted to keep file size down.</a:t>
            </a:r>
          </a:p>
          <a:p>
            <a:pPr marL="284400" indent="-285750">
              <a:buFont typeface="Arial" panose="020B0604020202020204" pitchFamily="34" charset="0"/>
              <a:buChar char="•"/>
            </a:pPr>
            <a:r>
              <a:rPr lang="en-GB" sz="1300" dirty="0">
                <a:solidFill>
                  <a:schemeClr val="bg1"/>
                </a:solidFill>
              </a:rPr>
              <a:t>Each carousel slide could only have a single call to action. They could only link to the show page, ‘More’.</a:t>
            </a:r>
          </a:p>
          <a:p>
            <a:pPr marL="284400" indent="-285750">
              <a:buFont typeface="Arial" panose="020B0604020202020204" pitchFamily="34" charset="0"/>
              <a:buChar char="•"/>
            </a:pPr>
            <a:r>
              <a:rPr lang="en-GB" sz="1300" dirty="0">
                <a:solidFill>
                  <a:schemeClr val="bg1"/>
                </a:solidFill>
              </a:rPr>
              <a:t>If the viewport size changed (web/mobile), the image and text scaled up and down, impacting legibility.</a:t>
            </a:r>
          </a:p>
          <a:p>
            <a:pPr marL="284400" indent="-285750">
              <a:buFont typeface="Arial" panose="020B0604020202020204" pitchFamily="34" charset="0"/>
              <a:buChar char="•"/>
            </a:pPr>
            <a:r>
              <a:rPr lang="en-GB" sz="1300" dirty="0">
                <a:solidFill>
                  <a:schemeClr val="bg1"/>
                </a:solidFill>
              </a:rPr>
              <a:t>Screen readers and search engine crawlers can’t interpret text in an image.</a:t>
            </a:r>
          </a:p>
          <a:p>
            <a:pPr marL="0"/>
            <a:endParaRPr lang="en-GB" sz="1400" b="1" dirty="0">
              <a:solidFill>
                <a:schemeClr val="bg1"/>
              </a:solidFill>
            </a:endParaRPr>
          </a:p>
        </p:txBody>
      </p:sp>
      <p:sp>
        <p:nvSpPr>
          <p:cNvPr id="26" name="TextBox 25">
            <a:extLst>
              <a:ext uri="{FF2B5EF4-FFF2-40B4-BE49-F238E27FC236}">
                <a16:creationId xmlns:a16="http://schemas.microsoft.com/office/drawing/2014/main" id="{47F6E817-E7E9-554C-99AA-9DBFDF26B3F6}"/>
              </a:ext>
            </a:extLst>
          </p:cNvPr>
          <p:cNvSpPr txBox="1"/>
          <p:nvPr/>
        </p:nvSpPr>
        <p:spPr>
          <a:xfrm>
            <a:off x="11512903" y="5708692"/>
            <a:ext cx="679097" cy="307777"/>
          </a:xfrm>
          <a:prstGeom prst="rect">
            <a:avLst/>
          </a:prstGeom>
          <a:noFill/>
        </p:spPr>
        <p:txBody>
          <a:bodyPr wrap="none" rtlCol="0">
            <a:spAutoFit/>
          </a:bodyPr>
          <a:lstStyle/>
          <a:p>
            <a:pPr algn="r"/>
            <a:r>
              <a:rPr lang="en-US" sz="1400" dirty="0">
                <a:solidFill>
                  <a:schemeClr val="tx1">
                    <a:lumMod val="50000"/>
                    <a:lumOff val="50000"/>
                  </a:schemeClr>
                </a:solidFill>
              </a:rPr>
              <a:t>STATIC</a:t>
            </a:r>
          </a:p>
        </p:txBody>
      </p:sp>
    </p:spTree>
    <p:extLst>
      <p:ext uri="{BB962C8B-B14F-4D97-AF65-F5344CB8AC3E}">
        <p14:creationId xmlns:p14="http://schemas.microsoft.com/office/powerpoint/2010/main" val="2953770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9"/>
        <p:cNvGrpSpPr/>
        <p:nvPr/>
      </p:nvGrpSpPr>
      <p:grpSpPr>
        <a:xfrm>
          <a:off x="0" y="0"/>
          <a:ext cx="0" cy="0"/>
          <a:chOff x="0" y="0"/>
          <a:chExt cx="0" cy="0"/>
        </a:xfrm>
      </p:grpSpPr>
      <p:sp>
        <p:nvSpPr>
          <p:cNvPr id="72" name="Google Shape;72;p15"/>
          <p:cNvSpPr txBox="1">
            <a:spLocks noGrp="1"/>
          </p:cNvSpPr>
          <p:nvPr>
            <p:ph type="title"/>
          </p:nvPr>
        </p:nvSpPr>
        <p:spPr>
          <a:xfrm>
            <a:off x="838200" y="365125"/>
            <a:ext cx="10515600" cy="1325563"/>
          </a:xfrm>
        </p:spPr>
        <p:txBody>
          <a:bodyPr spcFirstLastPara="1" vert="horz" wrap="square" lIns="121900" tIns="121900" rIns="121900" bIns="121900" rtlCol="0" anchor="t" anchorCtr="0">
            <a:noAutofit/>
          </a:bodyPr>
          <a:lstStyle/>
          <a:p>
            <a:r>
              <a:rPr lang="en-GB" b="1" dirty="0">
                <a:solidFill>
                  <a:schemeClr val="bg1"/>
                </a:solidFill>
              </a:rPr>
              <a:t>Lightbox</a:t>
            </a:r>
            <a:br>
              <a:rPr lang="en-GB" sz="2400" dirty="0">
                <a:solidFill>
                  <a:schemeClr val="bg1"/>
                </a:solidFill>
              </a:rPr>
            </a:br>
            <a:r>
              <a:rPr lang="en-GB" sz="2400" dirty="0">
                <a:solidFill>
                  <a:schemeClr val="tx1">
                    <a:lumMod val="50000"/>
                    <a:lumOff val="50000"/>
                  </a:schemeClr>
                </a:solidFill>
                <a:sym typeface="Source Sans Pro"/>
              </a:rPr>
              <a:t>Dynamic carousels</a:t>
            </a:r>
            <a:endParaRPr lang="en-GB" sz="2400" dirty="0">
              <a:solidFill>
                <a:schemeClr val="tx1">
                  <a:lumMod val="50000"/>
                  <a:lumOff val="50000"/>
                </a:schemeClr>
              </a:solidFill>
            </a:endParaRPr>
          </a:p>
        </p:txBody>
      </p:sp>
      <p:sp>
        <p:nvSpPr>
          <p:cNvPr id="73" name="Google Shape;73;p15"/>
          <p:cNvSpPr txBox="1">
            <a:spLocks noGrp="1"/>
          </p:cNvSpPr>
          <p:nvPr>
            <p:ph idx="1"/>
          </p:nvPr>
        </p:nvSpPr>
        <p:spPr>
          <a:xfrm>
            <a:off x="838200" y="1825625"/>
            <a:ext cx="3600000" cy="4351338"/>
          </a:xfrm>
        </p:spPr>
        <p:txBody>
          <a:bodyPr spcFirstLastPara="1" vert="horz" wrap="square" lIns="121900" tIns="121900" rIns="121900" bIns="121900" rtlCol="0" anchor="t" anchorCtr="0">
            <a:noAutofit/>
          </a:bodyPr>
          <a:lstStyle/>
          <a:p>
            <a:pPr marL="0"/>
            <a:r>
              <a:rPr lang="en-GB" sz="1400" b="1" dirty="0">
                <a:solidFill>
                  <a:schemeClr val="bg1"/>
                </a:solidFill>
                <a:latin typeface="+mj-lt"/>
              </a:rPr>
              <a:t>Solution</a:t>
            </a:r>
          </a:p>
          <a:p>
            <a:pPr marL="0"/>
            <a:r>
              <a:rPr lang="en-GB" sz="1400" dirty="0">
                <a:solidFill>
                  <a:schemeClr val="bg1"/>
                </a:solidFill>
              </a:rPr>
              <a:t>I designed a flexible template that allowed the marketing team to create and edit the banner content in the Lightbox CMS. </a:t>
            </a:r>
          </a:p>
          <a:p>
            <a:pPr marL="0"/>
            <a:r>
              <a:rPr lang="en-GB" sz="1400" dirty="0">
                <a:solidFill>
                  <a:schemeClr val="bg1"/>
                </a:solidFill>
              </a:rPr>
              <a:t>By standardising the banner ratios across the apps, I reduced the variations required across platforms. This meant fewer images required across all platforms. </a:t>
            </a:r>
          </a:p>
          <a:p>
            <a:pPr marL="0"/>
            <a:r>
              <a:rPr lang="en-GB" sz="1400" dirty="0">
                <a:solidFill>
                  <a:schemeClr val="bg1"/>
                </a:solidFill>
              </a:rPr>
              <a:t>Because the images no longer included any text, designers could process each request much more quickly. </a:t>
            </a:r>
          </a:p>
          <a:p>
            <a:pPr marL="0"/>
            <a:r>
              <a:rPr lang="en-GB" sz="1400" dirty="0">
                <a:solidFill>
                  <a:schemeClr val="bg1"/>
                </a:solidFill>
              </a:rPr>
              <a:t>This simplification let the marketing team  manage carousels more efficiently. They could make changes easily, often without needing a designer.</a:t>
            </a:r>
          </a:p>
        </p:txBody>
      </p:sp>
      <p:grpSp>
        <p:nvGrpSpPr>
          <p:cNvPr id="4" name="Group 3" descr="Screenshot of Lightbox showing the content-editable carousel banner, which includes additional call-to-actions and links to the show genre pages.">
            <a:extLst>
              <a:ext uri="{FF2B5EF4-FFF2-40B4-BE49-F238E27FC236}">
                <a16:creationId xmlns:a16="http://schemas.microsoft.com/office/drawing/2014/main" id="{206B2D89-660A-BF41-8D28-6C6B8C1526EE}"/>
              </a:ext>
            </a:extLst>
          </p:cNvPr>
          <p:cNvGrpSpPr/>
          <p:nvPr/>
        </p:nvGrpSpPr>
        <p:grpSpPr>
          <a:xfrm>
            <a:off x="6787101" y="1751269"/>
            <a:ext cx="5416104" cy="3591930"/>
            <a:chOff x="6849447" y="1751269"/>
            <a:chExt cx="5322095" cy="3529584"/>
          </a:xfrm>
        </p:grpSpPr>
        <p:pic>
          <p:nvPicPr>
            <p:cNvPr id="21" name="Picture 20">
              <a:extLst>
                <a:ext uri="{FF2B5EF4-FFF2-40B4-BE49-F238E27FC236}">
                  <a16:creationId xmlns:a16="http://schemas.microsoft.com/office/drawing/2014/main" id="{2F3B990D-922E-654E-BF75-9EC4DC4856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49447" y="1751269"/>
              <a:ext cx="5322095" cy="3529584"/>
            </a:xfrm>
            <a:prstGeom prst="rect">
              <a:avLst/>
            </a:prstGeom>
          </p:spPr>
        </p:pic>
        <p:pic>
          <p:nvPicPr>
            <p:cNvPr id="22" name="Picture 21">
              <a:extLst>
                <a:ext uri="{FF2B5EF4-FFF2-40B4-BE49-F238E27FC236}">
                  <a16:creationId xmlns:a16="http://schemas.microsoft.com/office/drawing/2014/main" id="{173F7A4B-BF52-FC48-86AB-3B89A55306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2678" y="2026479"/>
              <a:ext cx="5318864" cy="1994574"/>
            </a:xfrm>
            <a:prstGeom prst="rect">
              <a:avLst/>
            </a:prstGeom>
          </p:spPr>
        </p:pic>
        <p:pic>
          <p:nvPicPr>
            <p:cNvPr id="23" name="Picture 22">
              <a:extLst>
                <a:ext uri="{FF2B5EF4-FFF2-40B4-BE49-F238E27FC236}">
                  <a16:creationId xmlns:a16="http://schemas.microsoft.com/office/drawing/2014/main" id="{A0B481D1-C186-444C-9AB9-5F71FE94E28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97994" y="2450261"/>
              <a:ext cx="5025000" cy="1484330"/>
            </a:xfrm>
            <a:prstGeom prst="rect">
              <a:avLst/>
            </a:prstGeom>
          </p:spPr>
        </p:pic>
        <p:pic>
          <p:nvPicPr>
            <p:cNvPr id="26" name="Picture 25">
              <a:extLst>
                <a:ext uri="{FF2B5EF4-FFF2-40B4-BE49-F238E27FC236}">
                  <a16:creationId xmlns:a16="http://schemas.microsoft.com/office/drawing/2014/main" id="{E0B7D83B-5FAD-D94F-BA2C-C553B6569D5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97994" y="3429668"/>
              <a:ext cx="1302809" cy="172786"/>
            </a:xfrm>
            <a:prstGeom prst="rect">
              <a:avLst/>
            </a:prstGeom>
          </p:spPr>
        </p:pic>
      </p:grpSp>
      <p:pic>
        <p:nvPicPr>
          <p:cNvPr id="31" name="Picture 30">
            <a:extLst>
              <a:ext uri="{FF2B5EF4-FFF2-40B4-BE49-F238E27FC236}">
                <a16:creationId xmlns:a16="http://schemas.microsoft.com/office/drawing/2014/main" id="{988CF28D-0822-3142-AE2F-8F017E4D223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940000" y="1514801"/>
            <a:ext cx="7107861" cy="4170166"/>
          </a:xfrm>
          <a:prstGeom prst="rect">
            <a:avLst/>
          </a:prstGeom>
        </p:spPr>
      </p:pic>
      <p:sp>
        <p:nvSpPr>
          <p:cNvPr id="32" name="TextBox 31">
            <a:extLst>
              <a:ext uri="{FF2B5EF4-FFF2-40B4-BE49-F238E27FC236}">
                <a16:creationId xmlns:a16="http://schemas.microsoft.com/office/drawing/2014/main" id="{038E6BA2-469F-C04C-B77B-1EE30016691A}"/>
              </a:ext>
            </a:extLst>
          </p:cNvPr>
          <p:cNvSpPr txBox="1"/>
          <p:nvPr/>
        </p:nvSpPr>
        <p:spPr>
          <a:xfrm>
            <a:off x="11297075" y="5708692"/>
            <a:ext cx="894925" cy="307777"/>
          </a:xfrm>
          <a:prstGeom prst="rect">
            <a:avLst/>
          </a:prstGeom>
          <a:noFill/>
        </p:spPr>
        <p:txBody>
          <a:bodyPr wrap="none" rtlCol="0">
            <a:spAutoFit/>
          </a:bodyPr>
          <a:lstStyle/>
          <a:p>
            <a:pPr algn="r"/>
            <a:r>
              <a:rPr lang="en-US" sz="1400" dirty="0">
                <a:solidFill>
                  <a:schemeClr val="tx1">
                    <a:lumMod val="50000"/>
                    <a:lumOff val="50000"/>
                  </a:schemeClr>
                </a:solidFill>
              </a:rPr>
              <a:t>DYNAMIC</a:t>
            </a:r>
          </a:p>
        </p:txBody>
      </p:sp>
    </p:spTree>
    <p:extLst>
      <p:ext uri="{BB962C8B-B14F-4D97-AF65-F5344CB8AC3E}">
        <p14:creationId xmlns:p14="http://schemas.microsoft.com/office/powerpoint/2010/main" val="303425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9"/>
        <p:cNvGrpSpPr/>
        <p:nvPr/>
      </p:nvGrpSpPr>
      <p:grpSpPr>
        <a:xfrm>
          <a:off x="0" y="0"/>
          <a:ext cx="0" cy="0"/>
          <a:chOff x="0" y="0"/>
          <a:chExt cx="0" cy="0"/>
        </a:xfrm>
      </p:grpSpPr>
      <p:sp>
        <p:nvSpPr>
          <p:cNvPr id="72" name="Google Shape;72;p15"/>
          <p:cNvSpPr txBox="1">
            <a:spLocks noGrp="1"/>
          </p:cNvSpPr>
          <p:nvPr>
            <p:ph type="title"/>
          </p:nvPr>
        </p:nvSpPr>
        <p:spPr>
          <a:xfrm>
            <a:off x="838200" y="365125"/>
            <a:ext cx="10515600" cy="1325563"/>
          </a:xfrm>
        </p:spPr>
        <p:txBody>
          <a:bodyPr spcFirstLastPara="1" vert="horz" wrap="square" lIns="121900" tIns="121900" rIns="121900" bIns="121900" rtlCol="0" anchor="t" anchorCtr="0">
            <a:noAutofit/>
          </a:bodyPr>
          <a:lstStyle/>
          <a:p>
            <a:r>
              <a:rPr lang="en-GB" b="1" dirty="0">
                <a:solidFill>
                  <a:schemeClr val="bg1"/>
                </a:solidFill>
              </a:rPr>
              <a:t>Lightbox</a:t>
            </a:r>
            <a:br>
              <a:rPr lang="en-GB" sz="2400" dirty="0">
                <a:solidFill>
                  <a:schemeClr val="bg1"/>
                </a:solidFill>
              </a:rPr>
            </a:br>
            <a:r>
              <a:rPr lang="en-GB" sz="2400" dirty="0">
                <a:solidFill>
                  <a:schemeClr val="tx1">
                    <a:lumMod val="50000"/>
                    <a:lumOff val="50000"/>
                  </a:schemeClr>
                </a:solidFill>
                <a:sym typeface="Source Sans Pro"/>
              </a:rPr>
              <a:t>Dynamic carousels</a:t>
            </a:r>
            <a:endParaRPr lang="en-GB" sz="2400" dirty="0">
              <a:solidFill>
                <a:schemeClr val="tx1">
                  <a:lumMod val="50000"/>
                  <a:lumOff val="50000"/>
                </a:schemeClr>
              </a:solidFill>
            </a:endParaRPr>
          </a:p>
        </p:txBody>
      </p:sp>
      <p:sp>
        <p:nvSpPr>
          <p:cNvPr id="73" name="Google Shape;73;p15"/>
          <p:cNvSpPr txBox="1">
            <a:spLocks noGrp="1"/>
          </p:cNvSpPr>
          <p:nvPr>
            <p:ph idx="1"/>
          </p:nvPr>
        </p:nvSpPr>
        <p:spPr>
          <a:xfrm>
            <a:off x="838200" y="1825625"/>
            <a:ext cx="3600000" cy="4351338"/>
          </a:xfrm>
        </p:spPr>
        <p:txBody>
          <a:bodyPr spcFirstLastPara="1" vert="horz" wrap="square" lIns="121900" tIns="121900" rIns="121900" bIns="121900" rtlCol="0" anchor="t" anchorCtr="0">
            <a:noAutofit/>
          </a:bodyPr>
          <a:lstStyle/>
          <a:p>
            <a:pPr marL="0"/>
            <a:r>
              <a:rPr lang="en-GB" sz="1400" b="1" dirty="0">
                <a:solidFill>
                  <a:schemeClr val="bg1"/>
                </a:solidFill>
                <a:latin typeface="+mj-lt"/>
              </a:rPr>
              <a:t>Outcome</a:t>
            </a:r>
          </a:p>
          <a:p>
            <a:pPr marL="0"/>
            <a:r>
              <a:rPr lang="en-GB" sz="1400" b="1" dirty="0">
                <a:solidFill>
                  <a:schemeClr val="bg1"/>
                </a:solidFill>
              </a:rPr>
              <a:t>Switching to content-editable banners was a game-changer for the content team.</a:t>
            </a:r>
          </a:p>
          <a:p>
            <a:pPr marL="284400" indent="-285750">
              <a:buFont typeface="Arial" panose="020B0604020202020204" pitchFamily="34" charset="0"/>
              <a:buChar char="•"/>
            </a:pPr>
            <a:r>
              <a:rPr lang="en-GB" sz="1400" b="1" dirty="0">
                <a:solidFill>
                  <a:schemeClr val="bg1"/>
                </a:solidFill>
              </a:rPr>
              <a:t>Content team can quickly create and update carousels using the CMS.</a:t>
            </a:r>
          </a:p>
          <a:p>
            <a:pPr marL="284400" indent="-285750">
              <a:buFont typeface="Arial" panose="020B0604020202020204" pitchFamily="34" charset="0"/>
              <a:buChar char="•"/>
            </a:pPr>
            <a:r>
              <a:rPr lang="en-GB" sz="1400" b="1" dirty="0">
                <a:solidFill>
                  <a:schemeClr val="bg1"/>
                </a:solidFill>
              </a:rPr>
              <a:t>Reduced dependency (and spend) on visual designer time.</a:t>
            </a:r>
          </a:p>
          <a:p>
            <a:pPr marL="284400" indent="-285750">
              <a:buFont typeface="Arial" panose="020B0604020202020204" pitchFamily="34" charset="0"/>
              <a:buChar char="•"/>
            </a:pPr>
            <a:r>
              <a:rPr lang="en-GB" sz="1400" b="1" dirty="0">
                <a:solidFill>
                  <a:schemeClr val="bg1"/>
                </a:solidFill>
              </a:rPr>
              <a:t>Easily create slides for high-frequency content, e.g. episodic releases.</a:t>
            </a:r>
          </a:p>
          <a:p>
            <a:pPr marL="284400" indent="-285750">
              <a:buFont typeface="Arial" panose="020B0604020202020204" pitchFamily="34" charset="0"/>
              <a:buChar char="•"/>
            </a:pPr>
            <a:r>
              <a:rPr lang="en-GB" sz="1400" b="1" dirty="0">
                <a:solidFill>
                  <a:schemeClr val="bg1"/>
                </a:solidFill>
              </a:rPr>
              <a:t>Add metadata and multiple calls to action on the banners, e.g. ‘Watch now’, ‘More info’, ‘Save to my watchlist’ and genre links.</a:t>
            </a:r>
          </a:p>
          <a:p>
            <a:pPr marL="284400" indent="-285750">
              <a:buFont typeface="Arial" panose="020B0604020202020204" pitchFamily="34" charset="0"/>
              <a:buChar char="•"/>
            </a:pPr>
            <a:r>
              <a:rPr lang="en-GB" sz="1400" b="1" dirty="0">
                <a:solidFill>
                  <a:schemeClr val="bg1"/>
                </a:solidFill>
              </a:rPr>
              <a:t>Text and image elements can be individually animated. I introduced subtle intro/outro motion effects.</a:t>
            </a:r>
          </a:p>
        </p:txBody>
      </p:sp>
      <p:pic>
        <p:nvPicPr>
          <p:cNvPr id="24" name="Picture 23">
            <a:extLst>
              <a:ext uri="{FF2B5EF4-FFF2-40B4-BE49-F238E27FC236}">
                <a16:creationId xmlns:a16="http://schemas.microsoft.com/office/drawing/2014/main" id="{788BA2CA-55F0-1844-A407-49E6BEB1817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3955" y="2209622"/>
            <a:ext cx="5322095" cy="3529584"/>
          </a:xfrm>
          <a:prstGeom prst="rect">
            <a:avLst/>
          </a:prstGeom>
          <a:scene3d>
            <a:camera prst="isometricOffAxis2Top"/>
            <a:lightRig rig="threePt" dir="t"/>
          </a:scene3d>
        </p:spPr>
      </p:pic>
      <p:pic>
        <p:nvPicPr>
          <p:cNvPr id="25" name="Picture 24">
            <a:extLst>
              <a:ext uri="{FF2B5EF4-FFF2-40B4-BE49-F238E27FC236}">
                <a16:creationId xmlns:a16="http://schemas.microsoft.com/office/drawing/2014/main" id="{BBD25380-FA0A-CD4F-BC1D-886F4115B57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9211" y="2836462"/>
            <a:ext cx="5318864" cy="1994574"/>
          </a:xfrm>
          <a:prstGeom prst="rect">
            <a:avLst/>
          </a:prstGeom>
          <a:scene3d>
            <a:camera prst="isometricOffAxis2Top"/>
            <a:lightRig rig="threePt" dir="t"/>
          </a:scene3d>
        </p:spPr>
      </p:pic>
      <p:pic>
        <p:nvPicPr>
          <p:cNvPr id="26" name="Picture 25">
            <a:extLst>
              <a:ext uri="{FF2B5EF4-FFF2-40B4-BE49-F238E27FC236}">
                <a16:creationId xmlns:a16="http://schemas.microsoft.com/office/drawing/2014/main" id="{FEC62B13-3907-1E4A-9F2A-9FE1585A060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05596" y="3118568"/>
            <a:ext cx="5025000" cy="1484330"/>
          </a:xfrm>
          <a:prstGeom prst="rect">
            <a:avLst/>
          </a:prstGeom>
          <a:scene3d>
            <a:camera prst="isometricOffAxis2Top"/>
            <a:lightRig rig="threePt" dir="t"/>
          </a:scene3d>
        </p:spPr>
      </p:pic>
      <p:pic>
        <p:nvPicPr>
          <p:cNvPr id="27" name="Picture 26">
            <a:extLst>
              <a:ext uri="{FF2B5EF4-FFF2-40B4-BE49-F238E27FC236}">
                <a16:creationId xmlns:a16="http://schemas.microsoft.com/office/drawing/2014/main" id="{DCAA8AEE-F4CF-E74F-8A2B-96F81F3FC91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37490" y="3650779"/>
            <a:ext cx="1302809" cy="172786"/>
          </a:xfrm>
          <a:prstGeom prst="rect">
            <a:avLst/>
          </a:prstGeom>
          <a:scene3d>
            <a:camera prst="isometricOffAxis2Top"/>
            <a:lightRig rig="threePt" dir="t"/>
          </a:scene3d>
        </p:spPr>
      </p:pic>
    </p:spTree>
    <p:extLst>
      <p:ext uri="{BB962C8B-B14F-4D97-AF65-F5344CB8AC3E}">
        <p14:creationId xmlns:p14="http://schemas.microsoft.com/office/powerpoint/2010/main" val="320676833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9"/>
        <p:cNvGrpSpPr/>
        <p:nvPr/>
      </p:nvGrpSpPr>
      <p:grpSpPr>
        <a:xfrm>
          <a:off x="0" y="0"/>
          <a:ext cx="0" cy="0"/>
          <a:chOff x="0" y="0"/>
          <a:chExt cx="0" cy="0"/>
        </a:xfrm>
      </p:grpSpPr>
      <p:sp>
        <p:nvSpPr>
          <p:cNvPr id="72" name="Google Shape;72;p15"/>
          <p:cNvSpPr txBox="1">
            <a:spLocks noGrp="1"/>
          </p:cNvSpPr>
          <p:nvPr>
            <p:ph type="title"/>
          </p:nvPr>
        </p:nvSpPr>
        <p:spPr>
          <a:xfrm>
            <a:off x="838200" y="365125"/>
            <a:ext cx="10515600" cy="1325563"/>
          </a:xfrm>
        </p:spPr>
        <p:txBody>
          <a:bodyPr spcFirstLastPara="1" vert="horz" wrap="square" lIns="121900" tIns="121900" rIns="121900" bIns="121900" rtlCol="0" anchor="t" anchorCtr="0">
            <a:noAutofit/>
          </a:bodyPr>
          <a:lstStyle/>
          <a:p>
            <a:r>
              <a:rPr lang="en-GB" b="1" dirty="0">
                <a:solidFill>
                  <a:schemeClr val="bg1"/>
                </a:solidFill>
              </a:rPr>
              <a:t>Lightbox</a:t>
            </a:r>
            <a:br>
              <a:rPr lang="en-GB" sz="2400" dirty="0">
                <a:solidFill>
                  <a:schemeClr val="bg1"/>
                </a:solidFill>
              </a:rPr>
            </a:br>
            <a:r>
              <a:rPr lang="en-GB" sz="2400" dirty="0">
                <a:solidFill>
                  <a:schemeClr val="tx1">
                    <a:lumMod val="50000"/>
                    <a:lumOff val="50000"/>
                  </a:schemeClr>
                </a:solidFill>
                <a:sym typeface="Source Sans Pro"/>
              </a:rPr>
              <a:t>Dynamic carousels</a:t>
            </a:r>
            <a:endParaRPr lang="en-GB" sz="2400" dirty="0">
              <a:solidFill>
                <a:schemeClr val="tx1">
                  <a:lumMod val="50000"/>
                  <a:lumOff val="50000"/>
                </a:schemeClr>
              </a:solidFill>
            </a:endParaRPr>
          </a:p>
        </p:txBody>
      </p:sp>
      <p:sp>
        <p:nvSpPr>
          <p:cNvPr id="73" name="Google Shape;73;p15"/>
          <p:cNvSpPr txBox="1">
            <a:spLocks noGrp="1"/>
          </p:cNvSpPr>
          <p:nvPr>
            <p:ph idx="1"/>
          </p:nvPr>
        </p:nvSpPr>
        <p:spPr>
          <a:xfrm>
            <a:off x="838200" y="1825625"/>
            <a:ext cx="3600000" cy="4351338"/>
          </a:xfrm>
        </p:spPr>
        <p:txBody>
          <a:bodyPr spcFirstLastPara="1" vert="horz" wrap="square" lIns="121900" tIns="121900" rIns="121900" bIns="121900" rtlCol="0" anchor="t" anchorCtr="0">
            <a:noAutofit/>
          </a:bodyPr>
          <a:lstStyle/>
          <a:p>
            <a:pPr marL="0"/>
            <a:r>
              <a:rPr lang="en-GB" sz="1400" b="1" dirty="0">
                <a:solidFill>
                  <a:schemeClr val="bg1"/>
                </a:solidFill>
              </a:rPr>
              <a:t>Outcome</a:t>
            </a:r>
          </a:p>
          <a:p>
            <a:pPr marL="0"/>
            <a:r>
              <a:rPr lang="en-GB" sz="1400" b="1" dirty="0">
                <a:solidFill>
                  <a:schemeClr val="bg1"/>
                </a:solidFill>
              </a:rPr>
              <a:t>Switching to content-editable banners was a game-changer for the content team.</a:t>
            </a:r>
          </a:p>
          <a:p>
            <a:pPr marL="284400" indent="-285750">
              <a:buFont typeface="Arial" panose="020B0604020202020204" pitchFamily="34" charset="0"/>
              <a:buChar char="•"/>
            </a:pPr>
            <a:r>
              <a:rPr lang="en-GB" sz="1400" b="1" dirty="0">
                <a:solidFill>
                  <a:schemeClr val="bg1"/>
                </a:solidFill>
              </a:rPr>
              <a:t>Content team can quickly create and update carousels using the CMS.</a:t>
            </a:r>
          </a:p>
          <a:p>
            <a:pPr marL="284400" indent="-285750">
              <a:buFont typeface="Arial" panose="020B0604020202020204" pitchFamily="34" charset="0"/>
              <a:buChar char="•"/>
            </a:pPr>
            <a:r>
              <a:rPr lang="en-GB" sz="1400" b="1" dirty="0">
                <a:solidFill>
                  <a:schemeClr val="bg1"/>
                </a:solidFill>
              </a:rPr>
              <a:t>Reduced dependency (and spend) on visual designer time.</a:t>
            </a:r>
          </a:p>
          <a:p>
            <a:pPr marL="284400" indent="-285750">
              <a:buFont typeface="Arial" panose="020B0604020202020204" pitchFamily="34" charset="0"/>
              <a:buChar char="•"/>
            </a:pPr>
            <a:r>
              <a:rPr lang="en-GB" sz="1400" b="1" dirty="0">
                <a:solidFill>
                  <a:schemeClr val="bg1"/>
                </a:solidFill>
              </a:rPr>
              <a:t>Easily create slides for high-frequency content, e.g. episodic releases.</a:t>
            </a:r>
          </a:p>
          <a:p>
            <a:pPr marL="284400" indent="-285750">
              <a:buFont typeface="Arial" panose="020B0604020202020204" pitchFamily="34" charset="0"/>
              <a:buChar char="•"/>
            </a:pPr>
            <a:r>
              <a:rPr lang="en-GB" sz="1400" b="1" dirty="0">
                <a:solidFill>
                  <a:schemeClr val="bg1"/>
                </a:solidFill>
              </a:rPr>
              <a:t>Add metadata and multiple calls to action on the banners, e.g. ‘Watch now’, ‘More info’, ‘Save to my watchlist’ and genre links.</a:t>
            </a:r>
          </a:p>
          <a:p>
            <a:pPr marL="284400" indent="-285750">
              <a:buFont typeface="Arial" panose="020B0604020202020204" pitchFamily="34" charset="0"/>
              <a:buChar char="•"/>
            </a:pPr>
            <a:r>
              <a:rPr lang="en-GB" sz="1400" b="1" dirty="0">
                <a:solidFill>
                  <a:schemeClr val="bg1"/>
                </a:solidFill>
              </a:rPr>
              <a:t>Text and image elements can be individually animated. I introduced subtle intro/outro motion effects.</a:t>
            </a:r>
          </a:p>
        </p:txBody>
      </p:sp>
      <p:pic>
        <p:nvPicPr>
          <p:cNvPr id="12" name="Picture 11">
            <a:extLst>
              <a:ext uri="{FF2B5EF4-FFF2-40B4-BE49-F238E27FC236}">
                <a16:creationId xmlns:a16="http://schemas.microsoft.com/office/drawing/2014/main" id="{60383BAA-1825-494C-8FC5-BD38597D26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16613" y="3506799"/>
            <a:ext cx="5322095" cy="3529584"/>
          </a:xfrm>
          <a:prstGeom prst="rect">
            <a:avLst/>
          </a:prstGeom>
          <a:scene3d>
            <a:camera prst="isometricOffAxis2Top"/>
            <a:lightRig rig="threePt" dir="t"/>
          </a:scene3d>
        </p:spPr>
      </p:pic>
      <p:pic>
        <p:nvPicPr>
          <p:cNvPr id="13" name="Picture 12">
            <a:extLst>
              <a:ext uri="{FF2B5EF4-FFF2-40B4-BE49-F238E27FC236}">
                <a16:creationId xmlns:a16="http://schemas.microsoft.com/office/drawing/2014/main" id="{BBD79DE8-E955-D348-A1EC-93C5A467AD1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19844" y="2825829"/>
            <a:ext cx="5318864" cy="1994574"/>
          </a:xfrm>
          <a:prstGeom prst="rect">
            <a:avLst/>
          </a:prstGeom>
          <a:scene3d>
            <a:camera prst="isometricOffAxis2Top"/>
            <a:lightRig rig="threePt" dir="t"/>
          </a:scene3d>
        </p:spPr>
      </p:pic>
      <p:pic>
        <p:nvPicPr>
          <p:cNvPr id="14" name="Picture 13">
            <a:extLst>
              <a:ext uri="{FF2B5EF4-FFF2-40B4-BE49-F238E27FC236}">
                <a16:creationId xmlns:a16="http://schemas.microsoft.com/office/drawing/2014/main" id="{95DE2FEB-F3CB-924C-87A4-14D323A41B0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69389" y="2151004"/>
            <a:ext cx="5025000" cy="1484330"/>
          </a:xfrm>
          <a:prstGeom prst="rect">
            <a:avLst/>
          </a:prstGeom>
          <a:scene3d>
            <a:camera prst="isometricOffAxis2Top"/>
            <a:lightRig rig="threePt" dir="t"/>
          </a:scene3d>
        </p:spPr>
      </p:pic>
      <p:pic>
        <p:nvPicPr>
          <p:cNvPr id="15" name="Picture 14">
            <a:extLst>
              <a:ext uri="{FF2B5EF4-FFF2-40B4-BE49-F238E27FC236}">
                <a16:creationId xmlns:a16="http://schemas.microsoft.com/office/drawing/2014/main" id="{58B2ED9C-C4C1-FF42-B466-4D189910DDE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69389" y="1417937"/>
            <a:ext cx="1302809" cy="172786"/>
          </a:xfrm>
          <a:prstGeom prst="rect">
            <a:avLst/>
          </a:prstGeom>
          <a:scene3d>
            <a:camera prst="isometricOffAxis2Top"/>
            <a:lightRig rig="threePt" dir="t"/>
          </a:scene3d>
        </p:spPr>
      </p:pic>
      <p:sp>
        <p:nvSpPr>
          <p:cNvPr id="16" name="TextBox 15">
            <a:extLst>
              <a:ext uri="{FF2B5EF4-FFF2-40B4-BE49-F238E27FC236}">
                <a16:creationId xmlns:a16="http://schemas.microsoft.com/office/drawing/2014/main" id="{24184929-AF3C-294A-B955-6211580CB63D}"/>
              </a:ext>
            </a:extLst>
          </p:cNvPr>
          <p:cNvSpPr txBox="1"/>
          <p:nvPr/>
        </p:nvSpPr>
        <p:spPr>
          <a:xfrm>
            <a:off x="4795093" y="1306693"/>
            <a:ext cx="1801368" cy="246221"/>
          </a:xfrm>
          <a:prstGeom prst="rect">
            <a:avLst/>
          </a:prstGeom>
          <a:noFill/>
        </p:spPr>
        <p:txBody>
          <a:bodyPr wrap="square" rtlCol="0">
            <a:spAutoFit/>
          </a:bodyPr>
          <a:lstStyle/>
          <a:p>
            <a:r>
              <a:rPr lang="en-US" sz="1000" b="1" dirty="0">
                <a:solidFill>
                  <a:schemeClr val="bg1"/>
                </a:solidFill>
                <a:latin typeface="Avenir Next Demi Bold" charset="0"/>
                <a:ea typeface="Avenir Next Demi Bold" charset="0"/>
                <a:cs typeface="Avenir Next Demi Bold" charset="0"/>
              </a:rPr>
              <a:t>CTA</a:t>
            </a:r>
          </a:p>
        </p:txBody>
      </p:sp>
      <p:sp>
        <p:nvSpPr>
          <p:cNvPr id="21" name="TextBox 20">
            <a:extLst>
              <a:ext uri="{FF2B5EF4-FFF2-40B4-BE49-F238E27FC236}">
                <a16:creationId xmlns:a16="http://schemas.microsoft.com/office/drawing/2014/main" id="{E031639C-8DB9-244B-AE28-2C2390486FED}"/>
              </a:ext>
            </a:extLst>
          </p:cNvPr>
          <p:cNvSpPr txBox="1"/>
          <p:nvPr/>
        </p:nvSpPr>
        <p:spPr>
          <a:xfrm>
            <a:off x="4795093" y="2292117"/>
            <a:ext cx="1801368" cy="246221"/>
          </a:xfrm>
          <a:prstGeom prst="rect">
            <a:avLst/>
          </a:prstGeom>
          <a:noFill/>
        </p:spPr>
        <p:txBody>
          <a:bodyPr wrap="square" rtlCol="0">
            <a:spAutoFit/>
          </a:bodyPr>
          <a:lstStyle/>
          <a:p>
            <a:r>
              <a:rPr lang="en-US" sz="1000" b="1" dirty="0">
                <a:solidFill>
                  <a:schemeClr val="bg1"/>
                </a:solidFill>
                <a:latin typeface="Avenir Next Demi Bold" charset="0"/>
                <a:ea typeface="Avenir Next Demi Bold" charset="0"/>
                <a:cs typeface="Avenir Next Demi Bold" charset="0"/>
              </a:rPr>
              <a:t>Copy</a:t>
            </a:r>
          </a:p>
        </p:txBody>
      </p:sp>
      <p:sp>
        <p:nvSpPr>
          <p:cNvPr id="22" name="TextBox 21">
            <a:extLst>
              <a:ext uri="{FF2B5EF4-FFF2-40B4-BE49-F238E27FC236}">
                <a16:creationId xmlns:a16="http://schemas.microsoft.com/office/drawing/2014/main" id="{64517705-07AD-154C-BC6B-5041ABA9E3C1}"/>
              </a:ext>
            </a:extLst>
          </p:cNvPr>
          <p:cNvSpPr txBox="1"/>
          <p:nvPr/>
        </p:nvSpPr>
        <p:spPr>
          <a:xfrm>
            <a:off x="4795093" y="3259943"/>
            <a:ext cx="1801368" cy="246221"/>
          </a:xfrm>
          <a:prstGeom prst="rect">
            <a:avLst/>
          </a:prstGeom>
          <a:noFill/>
        </p:spPr>
        <p:txBody>
          <a:bodyPr wrap="square" rtlCol="0">
            <a:spAutoFit/>
          </a:bodyPr>
          <a:lstStyle/>
          <a:p>
            <a:r>
              <a:rPr lang="en-US" sz="1000" b="1" dirty="0">
                <a:solidFill>
                  <a:schemeClr val="bg1"/>
                </a:solidFill>
                <a:latin typeface="Avenir Next Demi Bold" charset="0"/>
                <a:ea typeface="Avenir Next Demi Bold" charset="0"/>
                <a:cs typeface="Avenir Next Demi Bold" charset="0"/>
              </a:rPr>
              <a:t>Image</a:t>
            </a:r>
          </a:p>
        </p:txBody>
      </p:sp>
      <p:sp>
        <p:nvSpPr>
          <p:cNvPr id="23" name="TextBox 22">
            <a:extLst>
              <a:ext uri="{FF2B5EF4-FFF2-40B4-BE49-F238E27FC236}">
                <a16:creationId xmlns:a16="http://schemas.microsoft.com/office/drawing/2014/main" id="{9F6E0766-C8F6-D041-A04D-A440F0C252D1}"/>
              </a:ext>
            </a:extLst>
          </p:cNvPr>
          <p:cNvSpPr txBox="1"/>
          <p:nvPr/>
        </p:nvSpPr>
        <p:spPr>
          <a:xfrm>
            <a:off x="4795093" y="4697293"/>
            <a:ext cx="1801368" cy="246221"/>
          </a:xfrm>
          <a:prstGeom prst="rect">
            <a:avLst/>
          </a:prstGeom>
          <a:noFill/>
        </p:spPr>
        <p:txBody>
          <a:bodyPr wrap="square" rtlCol="0">
            <a:spAutoFit/>
          </a:bodyPr>
          <a:lstStyle/>
          <a:p>
            <a:r>
              <a:rPr lang="en-US" sz="1000" b="1" dirty="0">
                <a:solidFill>
                  <a:schemeClr val="bg1"/>
                </a:solidFill>
                <a:latin typeface="Avenir Next Demi Bold" charset="0"/>
                <a:ea typeface="Avenir Next Demi Bold" charset="0"/>
                <a:cs typeface="Avenir Next Demi Bold" charset="0"/>
              </a:rPr>
              <a:t>Homepage</a:t>
            </a:r>
          </a:p>
        </p:txBody>
      </p:sp>
    </p:spTree>
    <p:extLst>
      <p:ext uri="{BB962C8B-B14F-4D97-AF65-F5344CB8AC3E}">
        <p14:creationId xmlns:p14="http://schemas.microsoft.com/office/powerpoint/2010/main" val="512513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riginal Spark boot animation. White background with a large spark logo, flashing through one of the four brand colours every second.">
            <a:extLst>
              <a:ext uri="{FF2B5EF4-FFF2-40B4-BE49-F238E27FC236}">
                <a16:creationId xmlns:a16="http://schemas.microsoft.com/office/drawing/2014/main" id="{0A289B2E-96FF-1144-AE66-E0EDEB839B69}"/>
              </a:ext>
            </a:extLst>
          </p:cNvPr>
          <p:cNvPicPr>
            <a:picLocks noChangeAspect="1"/>
          </p:cNvPicPr>
          <p:nvPr/>
        </p:nvPicPr>
        <p:blipFill>
          <a:blip r:embed="rId3"/>
          <a:stretch>
            <a:fillRect/>
          </a:stretch>
        </p:blipFill>
        <p:spPr>
          <a:xfrm>
            <a:off x="7855319" y="1167711"/>
            <a:ext cx="2654300" cy="4699000"/>
          </a:xfrm>
          <a:prstGeom prst="rect">
            <a:avLst/>
          </a:prstGeom>
        </p:spPr>
      </p:pic>
      <p:sp>
        <p:nvSpPr>
          <p:cNvPr id="3" name="Title 2">
            <a:extLst>
              <a:ext uri="{FF2B5EF4-FFF2-40B4-BE49-F238E27FC236}">
                <a16:creationId xmlns:a16="http://schemas.microsoft.com/office/drawing/2014/main" id="{3FF05D29-8059-784A-99EB-3225591A2FCD}"/>
              </a:ext>
            </a:extLst>
          </p:cNvPr>
          <p:cNvSpPr>
            <a:spLocks noGrp="1"/>
          </p:cNvSpPr>
          <p:nvPr>
            <p:ph type="title"/>
          </p:nvPr>
        </p:nvSpPr>
        <p:spPr/>
        <p:txBody>
          <a:bodyPr/>
          <a:lstStyle/>
          <a:p>
            <a:r>
              <a:rPr lang="en-GB" b="1" dirty="0">
                <a:solidFill>
                  <a:srgbClr val="03045E"/>
                </a:solidFill>
                <a:cs typeface="Arial" panose="020B0604020202020204" pitchFamily="34" charset="0"/>
              </a:rPr>
              <a:t>Spark</a:t>
            </a:r>
            <a:br>
              <a:rPr lang="en-GB" sz="2400" dirty="0">
                <a:cs typeface="Arial" panose="020B0604020202020204" pitchFamily="34" charset="0"/>
              </a:rPr>
            </a:br>
            <a:r>
              <a:rPr lang="en-GB" sz="2400" dirty="0">
                <a:solidFill>
                  <a:schemeClr val="tx1">
                    <a:lumMod val="50000"/>
                    <a:lumOff val="50000"/>
                  </a:schemeClr>
                </a:solidFill>
                <a:cs typeface="Arial" panose="020B0604020202020204" pitchFamily="34" charset="0"/>
              </a:rPr>
              <a:t>Carrier branding</a:t>
            </a:r>
            <a:endParaRPr lang="en-US" sz="2400" dirty="0">
              <a:solidFill>
                <a:schemeClr val="tx1">
                  <a:lumMod val="50000"/>
                  <a:lumOff val="50000"/>
                </a:schemeClr>
              </a:solidFill>
            </a:endParaRPr>
          </a:p>
        </p:txBody>
      </p:sp>
      <p:sp>
        <p:nvSpPr>
          <p:cNvPr id="5" name="Content Placeholder 4">
            <a:extLst>
              <a:ext uri="{FF2B5EF4-FFF2-40B4-BE49-F238E27FC236}">
                <a16:creationId xmlns:a16="http://schemas.microsoft.com/office/drawing/2014/main" id="{C8FAB034-C11E-FB40-9C4C-E3C41536FCC5}"/>
              </a:ext>
            </a:extLst>
          </p:cNvPr>
          <p:cNvSpPr>
            <a:spLocks noGrp="1"/>
          </p:cNvSpPr>
          <p:nvPr>
            <p:ph idx="1"/>
          </p:nvPr>
        </p:nvSpPr>
        <p:spPr>
          <a:xfrm>
            <a:off x="838200" y="1690688"/>
            <a:ext cx="4860000" cy="4351338"/>
          </a:xfrm>
        </p:spPr>
        <p:txBody>
          <a:bodyPr>
            <a:normAutofit/>
          </a:bodyPr>
          <a:lstStyle/>
          <a:p>
            <a:pPr marL="0" indent="0">
              <a:buNone/>
            </a:pPr>
            <a:r>
              <a:rPr lang="en-NZ" sz="1400" b="1" dirty="0">
                <a:latin typeface="+mj-lt"/>
                <a:cs typeface="Arial" panose="020B0604020202020204" pitchFamily="34" charset="0"/>
              </a:rPr>
              <a:t>Background</a:t>
            </a:r>
          </a:p>
          <a:p>
            <a:pPr marL="0" indent="0">
              <a:buNone/>
            </a:pPr>
            <a:r>
              <a:rPr lang="en-NZ" sz="1400" dirty="0">
                <a:cs typeface="Arial" panose="020B0604020202020204" pitchFamily="34" charset="0"/>
              </a:rPr>
              <a:t>Early morning or late at night, whenever I would turn on my phone, the screen would play a clunky Spark logo animation. The screen was always 100% brightness at start-up, and the Spark logo quickly flashed through all four brand colours. It was so bright it would light up the room.</a:t>
            </a:r>
            <a:br>
              <a:rPr lang="en-NZ" sz="1400" dirty="0">
                <a:cs typeface="Arial" panose="020B0604020202020204" pitchFamily="34" charset="0"/>
              </a:rPr>
            </a:br>
            <a:endParaRPr lang="en-NZ" sz="1400" dirty="0">
              <a:cs typeface="Arial" panose="020B0604020202020204" pitchFamily="34" charset="0"/>
            </a:endParaRPr>
          </a:p>
          <a:p>
            <a:pPr marL="0" indent="0">
              <a:buNone/>
            </a:pPr>
            <a:r>
              <a:rPr lang="en-NZ" sz="1400" b="1" dirty="0">
                <a:latin typeface="+mj-lt"/>
                <a:cs typeface="Arial" panose="020B0604020202020204" pitchFamily="34" charset="0"/>
              </a:rPr>
              <a:t>Problem</a:t>
            </a:r>
          </a:p>
          <a:p>
            <a:pPr marL="0" indent="0">
              <a:buNone/>
            </a:pPr>
            <a:r>
              <a:rPr lang="en-NZ" sz="1400" dirty="0">
                <a:cs typeface="Arial" panose="020B0604020202020204" pitchFamily="34" charset="0"/>
              </a:rPr>
              <a:t>I knew I could improve this overlooked flash of branding and decided to kickstart the work myself. </a:t>
            </a:r>
          </a:p>
          <a:p>
            <a:pPr marL="0" indent="0">
              <a:buNone/>
            </a:pPr>
            <a:r>
              <a:rPr lang="en-NZ" sz="1400" dirty="0">
                <a:cs typeface="Arial" panose="020B0604020202020204" pitchFamily="34" charset="0"/>
              </a:rPr>
              <a:t>I researched on several tech and gadget forums and found that poor carrier-branding was a real point of frustration.</a:t>
            </a:r>
          </a:p>
        </p:txBody>
      </p:sp>
      <p:pic>
        <p:nvPicPr>
          <p:cNvPr id="11" name="Picture 10">
            <a:extLst>
              <a:ext uri="{FF2B5EF4-FFF2-40B4-BE49-F238E27FC236}">
                <a16:creationId xmlns:a16="http://schemas.microsoft.com/office/drawing/2014/main" id="{A4B94B08-A342-C941-BE3A-20250E50FC6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71087" y="284679"/>
            <a:ext cx="3222765" cy="6465064"/>
          </a:xfrm>
          <a:prstGeom prst="rect">
            <a:avLst/>
          </a:prstGeom>
        </p:spPr>
      </p:pic>
      <p:sp>
        <p:nvSpPr>
          <p:cNvPr id="12" name="TextBox 11">
            <a:extLst>
              <a:ext uri="{FF2B5EF4-FFF2-40B4-BE49-F238E27FC236}">
                <a16:creationId xmlns:a16="http://schemas.microsoft.com/office/drawing/2014/main" id="{132BCD3C-AC90-D048-BC4D-A478AB95EDF6}"/>
              </a:ext>
            </a:extLst>
          </p:cNvPr>
          <p:cNvSpPr txBox="1"/>
          <p:nvPr/>
        </p:nvSpPr>
        <p:spPr>
          <a:xfrm>
            <a:off x="10934597" y="6269812"/>
            <a:ext cx="917239" cy="307777"/>
          </a:xfrm>
          <a:prstGeom prst="rect">
            <a:avLst/>
          </a:prstGeom>
          <a:noFill/>
        </p:spPr>
        <p:txBody>
          <a:bodyPr wrap="none" rtlCol="0">
            <a:spAutoFit/>
          </a:bodyPr>
          <a:lstStyle/>
          <a:p>
            <a:r>
              <a:rPr lang="en-US" sz="1400" dirty="0"/>
              <a:t>ORIGINAL</a:t>
            </a:r>
          </a:p>
        </p:txBody>
      </p:sp>
    </p:spTree>
    <p:extLst>
      <p:ext uri="{BB962C8B-B14F-4D97-AF65-F5344CB8AC3E}">
        <p14:creationId xmlns:p14="http://schemas.microsoft.com/office/powerpoint/2010/main" val="1602322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57C0BA6-158B-7C40-A106-8CC240D18B3D}"/>
              </a:ext>
            </a:extLst>
          </p:cNvPr>
          <p:cNvSpPr txBox="1">
            <a:spLocks/>
          </p:cNvSpPr>
          <p:nvPr/>
        </p:nvSpPr>
        <p:spPr>
          <a:xfrm>
            <a:off x="1524000" y="1231017"/>
            <a:ext cx="9144000" cy="4647426"/>
          </a:xfrm>
          <a:prstGeom prst="rect">
            <a:avLst/>
          </a:prstGeom>
        </p:spPr>
        <p:txBody>
          <a:bodyPr vert="horz"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600" b="1" spc="50" dirty="0">
                <a:solidFill>
                  <a:srgbClr val="0096C7"/>
                </a:solidFill>
                <a:cs typeface="Arial" panose="020B0604020202020204" pitchFamily="34" charset="0"/>
              </a:rPr>
              <a:t>CONTENTS</a:t>
            </a:r>
          </a:p>
          <a:p>
            <a:pPr algn="l">
              <a:lnSpc>
                <a:spcPct val="100000"/>
              </a:lnSpc>
            </a:pPr>
            <a:r>
              <a:rPr lang="en-US" sz="4000" b="1" dirty="0">
                <a:solidFill>
                  <a:schemeClr val="bg1"/>
                </a:solidFill>
                <a:cs typeface="Arial" panose="020B0604020202020204" pitchFamily="34" charset="0"/>
              </a:rPr>
              <a:t>Spark </a:t>
            </a:r>
            <a:r>
              <a:rPr lang="en-US" sz="3200" b="1" dirty="0">
                <a:solidFill>
                  <a:schemeClr val="bg1"/>
                </a:solidFill>
                <a:cs typeface="Arial" panose="020B0604020202020204" pitchFamily="34" charset="0"/>
              </a:rPr>
              <a:t> </a:t>
            </a:r>
            <a:r>
              <a:rPr lang="en-US" sz="3200" dirty="0">
                <a:solidFill>
                  <a:schemeClr val="bg1"/>
                </a:solidFill>
                <a:latin typeface="+mn-lt"/>
                <a:cs typeface="Arial" panose="020B0604020202020204" pitchFamily="34" charset="0"/>
              </a:rPr>
              <a:t>Design Tokens</a:t>
            </a:r>
          </a:p>
          <a:p>
            <a:pPr algn="l">
              <a:lnSpc>
                <a:spcPct val="100000"/>
              </a:lnSpc>
            </a:pPr>
            <a:r>
              <a:rPr lang="en-US" sz="4000" b="1" dirty="0">
                <a:solidFill>
                  <a:schemeClr val="bg1"/>
                </a:solidFill>
                <a:cs typeface="Arial" panose="020B0604020202020204" pitchFamily="34" charset="0"/>
              </a:rPr>
              <a:t>Spark  </a:t>
            </a:r>
            <a:r>
              <a:rPr lang="en-US" sz="3200" dirty="0">
                <a:solidFill>
                  <a:schemeClr val="bg1"/>
                </a:solidFill>
                <a:latin typeface="+mn-lt"/>
                <a:cs typeface="Arial" panose="020B0604020202020204" pitchFamily="34" charset="0"/>
              </a:rPr>
              <a:t>Homepage </a:t>
            </a:r>
            <a:r>
              <a:rPr lang="en-US" sz="3200" dirty="0" err="1">
                <a:solidFill>
                  <a:schemeClr val="bg1"/>
                </a:solidFill>
                <a:latin typeface="+mn-lt"/>
                <a:cs typeface="Arial" panose="020B0604020202020204" pitchFamily="34" charset="0"/>
              </a:rPr>
              <a:t>Personalisation</a:t>
            </a:r>
            <a:endParaRPr lang="en-US" sz="3200" dirty="0">
              <a:solidFill>
                <a:schemeClr val="bg1"/>
              </a:solidFill>
              <a:latin typeface="+mn-lt"/>
              <a:cs typeface="Arial" panose="020B0604020202020204" pitchFamily="34" charset="0"/>
            </a:endParaRPr>
          </a:p>
          <a:p>
            <a:pPr algn="l">
              <a:lnSpc>
                <a:spcPct val="100000"/>
              </a:lnSpc>
            </a:pPr>
            <a:r>
              <a:rPr lang="en-US" sz="4000" b="1" dirty="0">
                <a:solidFill>
                  <a:schemeClr val="bg1"/>
                </a:solidFill>
                <a:cs typeface="Arial" panose="020B0604020202020204" pitchFamily="34" charset="0"/>
              </a:rPr>
              <a:t>Spark  </a:t>
            </a:r>
            <a:r>
              <a:rPr lang="en-US" sz="3200" dirty="0">
                <a:solidFill>
                  <a:schemeClr val="bg1"/>
                </a:solidFill>
                <a:latin typeface="+mn-lt"/>
                <a:cs typeface="Arial" panose="020B0604020202020204" pitchFamily="34" charset="0"/>
              </a:rPr>
              <a:t>Corporate Website Rebuild</a:t>
            </a:r>
          </a:p>
          <a:p>
            <a:pPr algn="l">
              <a:lnSpc>
                <a:spcPct val="100000"/>
              </a:lnSpc>
            </a:pPr>
            <a:r>
              <a:rPr lang="en-US" sz="4000" b="1" dirty="0">
                <a:solidFill>
                  <a:schemeClr val="bg1"/>
                </a:solidFill>
                <a:cs typeface="Arial" panose="020B0604020202020204" pitchFamily="34" charset="0"/>
              </a:rPr>
              <a:t>Lightbox  </a:t>
            </a:r>
            <a:r>
              <a:rPr lang="en-US" sz="3200" dirty="0">
                <a:solidFill>
                  <a:schemeClr val="bg1"/>
                </a:solidFill>
                <a:latin typeface="+mn-lt"/>
                <a:cs typeface="Arial" panose="020B0604020202020204" pitchFamily="34" charset="0"/>
              </a:rPr>
              <a:t>Dynamic Content </a:t>
            </a:r>
          </a:p>
          <a:p>
            <a:pPr algn="l">
              <a:lnSpc>
                <a:spcPct val="100000"/>
              </a:lnSpc>
            </a:pPr>
            <a:r>
              <a:rPr lang="en-US" sz="4000" b="1" dirty="0">
                <a:solidFill>
                  <a:schemeClr val="bg1"/>
                </a:solidFill>
                <a:cs typeface="Arial" panose="020B0604020202020204" pitchFamily="34" charset="0"/>
              </a:rPr>
              <a:t>Spark  </a:t>
            </a:r>
            <a:r>
              <a:rPr lang="en-US" sz="3200" dirty="0">
                <a:solidFill>
                  <a:schemeClr val="bg1"/>
                </a:solidFill>
                <a:latin typeface="+mn-lt"/>
                <a:cs typeface="Arial" panose="020B0604020202020204" pitchFamily="34" charset="0"/>
              </a:rPr>
              <a:t>Carrier Branding</a:t>
            </a:r>
            <a:r>
              <a:rPr lang="en-US" sz="3200" dirty="0">
                <a:solidFill>
                  <a:schemeClr val="bg1"/>
                </a:solidFill>
                <a:cs typeface="Arial" panose="020B0604020202020204" pitchFamily="34" charset="0"/>
              </a:rPr>
              <a:t> </a:t>
            </a:r>
          </a:p>
          <a:p>
            <a:pPr algn="l">
              <a:lnSpc>
                <a:spcPct val="100000"/>
              </a:lnSpc>
            </a:pPr>
            <a:br>
              <a:rPr lang="en-US" sz="2000" b="1" dirty="0">
                <a:solidFill>
                  <a:srgbClr val="00B0F0"/>
                </a:solidFill>
                <a:cs typeface="Arial" panose="020B0604020202020204" pitchFamily="34" charset="0"/>
              </a:rPr>
            </a:br>
            <a:r>
              <a:rPr lang="en-US" sz="1600" b="1" spc="50" dirty="0">
                <a:solidFill>
                  <a:srgbClr val="0096C7"/>
                </a:solidFill>
                <a:cs typeface="Arial" panose="020B0604020202020204" pitchFamily="34" charset="0"/>
              </a:rPr>
              <a:t>COMING SOON</a:t>
            </a:r>
            <a:br>
              <a:rPr lang="en-US" sz="5000" b="1" dirty="0">
                <a:solidFill>
                  <a:schemeClr val="bg1"/>
                </a:solidFill>
                <a:cs typeface="Arial" panose="020B0604020202020204" pitchFamily="34" charset="0"/>
              </a:rPr>
            </a:br>
            <a:r>
              <a:rPr lang="en-US" sz="3600" b="1" dirty="0">
                <a:solidFill>
                  <a:srgbClr val="00B0F0"/>
                </a:solidFill>
                <a:cs typeface="Arial" panose="020B0604020202020204" pitchFamily="34" charset="0"/>
              </a:rPr>
              <a:t>MATTR  </a:t>
            </a:r>
            <a:r>
              <a:rPr lang="en-US" sz="2800" dirty="0">
                <a:solidFill>
                  <a:srgbClr val="00B0F0"/>
                </a:solidFill>
                <a:latin typeface="+mn-lt"/>
                <a:cs typeface="Arial" panose="020B0604020202020204" pitchFamily="34" charset="0"/>
              </a:rPr>
              <a:t>Design Process, UI Kit &amp; Tokens</a:t>
            </a:r>
          </a:p>
        </p:txBody>
      </p:sp>
    </p:spTree>
    <p:extLst>
      <p:ext uri="{BB962C8B-B14F-4D97-AF65-F5344CB8AC3E}">
        <p14:creationId xmlns:p14="http://schemas.microsoft.com/office/powerpoint/2010/main" val="82819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0AC4-00C8-AA49-8678-8F27E100349C}"/>
              </a:ext>
            </a:extLst>
          </p:cNvPr>
          <p:cNvSpPr>
            <a:spLocks noGrp="1"/>
          </p:cNvSpPr>
          <p:nvPr>
            <p:ph type="title"/>
          </p:nvPr>
        </p:nvSpPr>
        <p:spPr/>
        <p:txBody>
          <a:bodyPr/>
          <a:lstStyle/>
          <a:p>
            <a:r>
              <a:rPr lang="en-GB" b="1" dirty="0">
                <a:solidFill>
                  <a:srgbClr val="03045E"/>
                </a:solidFill>
                <a:cs typeface="Arial" panose="020B0604020202020204" pitchFamily="34" charset="0"/>
              </a:rPr>
              <a:t>Spark</a:t>
            </a:r>
            <a:br>
              <a:rPr lang="en-GB" sz="2400" dirty="0">
                <a:cs typeface="Arial" panose="020B0604020202020204" pitchFamily="34" charset="0"/>
              </a:rPr>
            </a:br>
            <a:r>
              <a:rPr lang="en-GB" sz="2400" dirty="0">
                <a:solidFill>
                  <a:schemeClr val="tx1">
                    <a:lumMod val="50000"/>
                    <a:lumOff val="50000"/>
                  </a:schemeClr>
                </a:solidFill>
                <a:cs typeface="Arial" panose="020B0604020202020204" pitchFamily="34" charset="0"/>
              </a:rPr>
              <a:t>Carrier branding</a:t>
            </a:r>
            <a:endParaRPr lang="en-US" sz="24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F7BD1BDF-56DC-5E47-81F2-DFD5567DB31B}"/>
              </a:ext>
            </a:extLst>
          </p:cNvPr>
          <p:cNvSpPr>
            <a:spLocks noGrp="1"/>
          </p:cNvSpPr>
          <p:nvPr>
            <p:ph idx="1"/>
          </p:nvPr>
        </p:nvSpPr>
        <p:spPr>
          <a:xfrm>
            <a:off x="838200" y="1690688"/>
            <a:ext cx="4860000" cy="4351338"/>
          </a:xfrm>
        </p:spPr>
        <p:txBody>
          <a:bodyPr>
            <a:normAutofit/>
          </a:bodyPr>
          <a:lstStyle/>
          <a:p>
            <a:pPr marL="0" indent="0">
              <a:buNone/>
            </a:pPr>
            <a:r>
              <a:rPr lang="en-NZ" sz="1400" b="1" dirty="0">
                <a:latin typeface="+mj-lt"/>
                <a:cs typeface="Arial" panose="020B0604020202020204" pitchFamily="34" charset="0"/>
              </a:rPr>
              <a:t>Solution</a:t>
            </a:r>
          </a:p>
          <a:p>
            <a:pPr marL="0" indent="0">
              <a:buNone/>
            </a:pPr>
            <a:r>
              <a:rPr lang="en-NZ" sz="1400" dirty="0">
                <a:cs typeface="Arial" panose="020B0604020202020204" pitchFamily="34" charset="0"/>
              </a:rPr>
              <a:t>I researched how carrier branding was generated and deployed across handsets, the process to create a new package seemed straightforward, getting it onto phones was going to be the challenge.</a:t>
            </a:r>
          </a:p>
          <a:p>
            <a:pPr marL="0" indent="0">
              <a:buNone/>
            </a:pPr>
            <a:r>
              <a:rPr lang="en-NZ" sz="1400" dirty="0">
                <a:cs typeface="Arial" panose="020B0604020202020204" pitchFamily="34" charset="0"/>
              </a:rPr>
              <a:t>I reached out to several internal teams until I connected with the New Product Introduction Manager. They were all-in from the start. They could update the devices if I could provide the animation package and get approval from the brand team to roll it out.</a:t>
            </a:r>
          </a:p>
          <a:p>
            <a:pPr marL="0" indent="0">
              <a:buNone/>
            </a:pPr>
            <a:r>
              <a:rPr lang="en-NZ" sz="1400" dirty="0">
                <a:cs typeface="Arial" panose="020B0604020202020204" pitchFamily="34" charset="0"/>
              </a:rPr>
              <a:t>I mocked up a concept for a much more subdued boot animation on a black background and pitched it to the Head of Brand and Marketing.</a:t>
            </a:r>
          </a:p>
          <a:p>
            <a:pPr marL="0" indent="0">
              <a:buNone/>
            </a:pPr>
            <a:endParaRPr lang="en-US" sz="1400" dirty="0"/>
          </a:p>
        </p:txBody>
      </p:sp>
      <p:sp>
        <p:nvSpPr>
          <p:cNvPr id="21" name="TextBox 20">
            <a:extLst>
              <a:ext uri="{FF2B5EF4-FFF2-40B4-BE49-F238E27FC236}">
                <a16:creationId xmlns:a16="http://schemas.microsoft.com/office/drawing/2014/main" id="{B65358ED-CA62-EC4C-A711-44C340A54FE6}"/>
              </a:ext>
            </a:extLst>
          </p:cNvPr>
          <p:cNvSpPr txBox="1"/>
          <p:nvPr/>
        </p:nvSpPr>
        <p:spPr>
          <a:xfrm>
            <a:off x="10934597" y="6269812"/>
            <a:ext cx="917239" cy="307777"/>
          </a:xfrm>
          <a:prstGeom prst="rect">
            <a:avLst/>
          </a:prstGeom>
          <a:noFill/>
        </p:spPr>
        <p:txBody>
          <a:bodyPr wrap="none" rtlCol="0">
            <a:spAutoFit/>
          </a:bodyPr>
          <a:lstStyle/>
          <a:p>
            <a:r>
              <a:rPr lang="en-US" sz="1400" dirty="0"/>
              <a:t>ORIGINAL</a:t>
            </a:r>
          </a:p>
        </p:txBody>
      </p:sp>
      <p:pic>
        <p:nvPicPr>
          <p:cNvPr id="25" name="Picture 24">
            <a:extLst>
              <a:ext uri="{FF2B5EF4-FFF2-40B4-BE49-F238E27FC236}">
                <a16:creationId xmlns:a16="http://schemas.microsoft.com/office/drawing/2014/main" id="{BD88C44A-9F5E-E74D-AB69-A256C88E89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55319" y="1167711"/>
            <a:ext cx="2654300" cy="4699000"/>
          </a:xfrm>
          <a:prstGeom prst="rect">
            <a:avLst/>
          </a:prstGeom>
        </p:spPr>
      </p:pic>
      <p:pic>
        <p:nvPicPr>
          <p:cNvPr id="26" name="Picture 25">
            <a:extLst>
              <a:ext uri="{FF2B5EF4-FFF2-40B4-BE49-F238E27FC236}">
                <a16:creationId xmlns:a16="http://schemas.microsoft.com/office/drawing/2014/main" id="{5F92A4D7-07C5-BD44-BFB8-74A5C9D83D5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71087" y="284679"/>
            <a:ext cx="3222765" cy="6465064"/>
          </a:xfrm>
          <a:prstGeom prst="rect">
            <a:avLst/>
          </a:prstGeom>
        </p:spPr>
      </p:pic>
    </p:spTree>
    <p:extLst>
      <p:ext uri="{BB962C8B-B14F-4D97-AF65-F5344CB8AC3E}">
        <p14:creationId xmlns:p14="http://schemas.microsoft.com/office/powerpoint/2010/main" val="1637445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2FF18D0-BD5F-B243-B8E3-996EAFA9C65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1214" y="4324344"/>
            <a:ext cx="3835879" cy="320040"/>
          </a:xfrm>
          <a:prstGeom prst="rect">
            <a:avLst/>
          </a:prstGeom>
        </p:spPr>
      </p:pic>
      <p:pic>
        <p:nvPicPr>
          <p:cNvPr id="14" name="Graphic 13">
            <a:extLst>
              <a:ext uri="{FF2B5EF4-FFF2-40B4-BE49-F238E27FC236}">
                <a16:creationId xmlns:a16="http://schemas.microsoft.com/office/drawing/2014/main" id="{BDE41B62-B11D-A94E-8A09-AA5913DE498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3733" y="4816869"/>
            <a:ext cx="4162102" cy="320040"/>
          </a:xfrm>
          <a:prstGeom prst="rect">
            <a:avLst/>
          </a:prstGeom>
        </p:spPr>
      </p:pic>
      <p:pic>
        <p:nvPicPr>
          <p:cNvPr id="9" name="Picture 8">
            <a:extLst>
              <a:ext uri="{FF2B5EF4-FFF2-40B4-BE49-F238E27FC236}">
                <a16:creationId xmlns:a16="http://schemas.microsoft.com/office/drawing/2014/main" id="{4330EA61-CC96-2C49-9EA2-8F122EC25C43}"/>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71087" y="284679"/>
            <a:ext cx="3222765" cy="6465064"/>
          </a:xfrm>
          <a:prstGeom prst="rect">
            <a:avLst/>
          </a:prstGeom>
        </p:spPr>
      </p:pic>
      <p:pic>
        <p:nvPicPr>
          <p:cNvPr id="7" name="logo - black" descr="Video of the new Spark animation showing on an iPhone">
            <a:hlinkClick r:id="" action="ppaction://media"/>
            <a:extLst>
              <a:ext uri="{FF2B5EF4-FFF2-40B4-BE49-F238E27FC236}">
                <a16:creationId xmlns:a16="http://schemas.microsoft.com/office/drawing/2014/main" id="{D0D074E2-AC50-B94F-AF82-8D88BE94C7D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847401" y="1147200"/>
            <a:ext cx="2668799" cy="4744528"/>
          </a:xfrm>
          <a:prstGeom prst="rect">
            <a:avLst/>
          </a:prstGeom>
        </p:spPr>
      </p:pic>
      <p:sp>
        <p:nvSpPr>
          <p:cNvPr id="8" name="TextBox 7">
            <a:extLst>
              <a:ext uri="{FF2B5EF4-FFF2-40B4-BE49-F238E27FC236}">
                <a16:creationId xmlns:a16="http://schemas.microsoft.com/office/drawing/2014/main" id="{8CB62B51-F6B7-A748-B72A-C0D8FEAAD47B}"/>
              </a:ext>
            </a:extLst>
          </p:cNvPr>
          <p:cNvSpPr txBox="1"/>
          <p:nvPr/>
        </p:nvSpPr>
        <p:spPr>
          <a:xfrm>
            <a:off x="9685652" y="439478"/>
            <a:ext cx="830548" cy="307777"/>
          </a:xfrm>
          <a:prstGeom prst="rect">
            <a:avLst/>
          </a:prstGeom>
          <a:noFill/>
        </p:spPr>
        <p:txBody>
          <a:bodyPr wrap="none" rtlCol="0">
            <a:spAutoFit/>
          </a:bodyPr>
          <a:lstStyle/>
          <a:p>
            <a:r>
              <a:rPr lang="en-US" sz="1400" dirty="0"/>
              <a:t>REFRESH</a:t>
            </a:r>
          </a:p>
        </p:txBody>
      </p:sp>
      <p:sp>
        <p:nvSpPr>
          <p:cNvPr id="2" name="Title 1">
            <a:extLst>
              <a:ext uri="{FF2B5EF4-FFF2-40B4-BE49-F238E27FC236}">
                <a16:creationId xmlns:a16="http://schemas.microsoft.com/office/drawing/2014/main" id="{EB691B56-D5D6-734B-A61F-E293D5B92E82}"/>
              </a:ext>
            </a:extLst>
          </p:cNvPr>
          <p:cNvSpPr>
            <a:spLocks noGrp="1"/>
          </p:cNvSpPr>
          <p:nvPr>
            <p:ph type="title"/>
          </p:nvPr>
        </p:nvSpPr>
        <p:spPr/>
        <p:txBody>
          <a:bodyPr/>
          <a:lstStyle/>
          <a:p>
            <a:r>
              <a:rPr lang="en-GB" b="1" dirty="0">
                <a:solidFill>
                  <a:srgbClr val="03045E"/>
                </a:solidFill>
                <a:cs typeface="Arial" panose="020B0604020202020204" pitchFamily="34" charset="0"/>
              </a:rPr>
              <a:t>Spark</a:t>
            </a:r>
            <a:br>
              <a:rPr lang="en-GB" sz="2400" dirty="0">
                <a:cs typeface="Arial" panose="020B0604020202020204" pitchFamily="34" charset="0"/>
              </a:rPr>
            </a:br>
            <a:r>
              <a:rPr lang="en-GB" sz="2400" dirty="0">
                <a:solidFill>
                  <a:schemeClr val="tx1">
                    <a:lumMod val="50000"/>
                    <a:lumOff val="50000"/>
                  </a:schemeClr>
                </a:solidFill>
                <a:cs typeface="Arial" panose="020B0604020202020204" pitchFamily="34" charset="0"/>
              </a:rPr>
              <a:t>Carrier branding</a:t>
            </a:r>
            <a:endParaRPr lang="en-US" sz="24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C452A3BB-7323-AE4B-A428-B81C7AD120C5}"/>
              </a:ext>
            </a:extLst>
          </p:cNvPr>
          <p:cNvSpPr>
            <a:spLocks noGrp="1"/>
          </p:cNvSpPr>
          <p:nvPr>
            <p:ph idx="1"/>
          </p:nvPr>
        </p:nvSpPr>
        <p:spPr>
          <a:xfrm>
            <a:off x="838200" y="1690687"/>
            <a:ext cx="4860000" cy="4729363"/>
          </a:xfrm>
        </p:spPr>
        <p:txBody>
          <a:bodyPr>
            <a:normAutofit/>
          </a:bodyPr>
          <a:lstStyle/>
          <a:p>
            <a:pPr marL="0" indent="0">
              <a:buNone/>
            </a:pPr>
            <a:r>
              <a:rPr lang="en-NZ" sz="1400" b="1" dirty="0">
                <a:solidFill>
                  <a:schemeClr val="tx1"/>
                </a:solidFill>
                <a:latin typeface="+mj-lt"/>
                <a:cs typeface="Arial" panose="020B0604020202020204" pitchFamily="34" charset="0"/>
              </a:rPr>
              <a:t>Outcome</a:t>
            </a:r>
          </a:p>
          <a:p>
            <a:pPr marL="0" indent="0">
              <a:buNone/>
            </a:pPr>
            <a:r>
              <a:rPr lang="en-NZ" sz="1400" dirty="0">
                <a:solidFill>
                  <a:schemeClr val="tx1"/>
                </a:solidFill>
                <a:cs typeface="Arial" panose="020B0604020202020204" pitchFamily="34" charset="0"/>
              </a:rPr>
              <a:t>The pitch was a success, and the new branding was approved to roll out on upcoming Android devices, just in time to get it preloaded for the launch of the Samsung S9.</a:t>
            </a:r>
          </a:p>
          <a:p>
            <a:pPr marL="0" indent="0">
              <a:buNone/>
            </a:pPr>
            <a:r>
              <a:rPr lang="en-NZ" sz="1400" dirty="0">
                <a:solidFill>
                  <a:schemeClr val="tx1"/>
                </a:solidFill>
                <a:cs typeface="Arial" panose="020B0604020202020204" pitchFamily="34" charset="0"/>
              </a:rPr>
              <a:t>It has been rolled out on a wide range of new devices over the years and even loaded onto the Spark Kids smartwatches.</a:t>
            </a:r>
          </a:p>
          <a:p>
            <a:pPr marL="0" indent="0">
              <a:buNone/>
            </a:pPr>
            <a:r>
              <a:rPr lang="en-NZ" sz="1400" dirty="0">
                <a:solidFill>
                  <a:schemeClr val="tx1"/>
                </a:solidFill>
                <a:cs typeface="Arial" panose="020B0604020202020204" pitchFamily="34" charset="0"/>
              </a:rPr>
              <a:t>My favourite feedback about this project came indirectly in one of the forums (</a:t>
            </a:r>
            <a:r>
              <a:rPr lang="en-NZ" sz="1400" dirty="0" err="1">
                <a:cs typeface="Arial" panose="020B0604020202020204" pitchFamily="34" charset="0"/>
              </a:rPr>
              <a:t>G</a:t>
            </a:r>
            <a:r>
              <a:rPr lang="en-NZ" sz="1400" dirty="0" err="1">
                <a:solidFill>
                  <a:schemeClr val="tx1"/>
                </a:solidFill>
                <a:cs typeface="Arial" panose="020B0604020202020204" pitchFamily="34" charset="0"/>
              </a:rPr>
              <a:t>eekzone</a:t>
            </a:r>
            <a:r>
              <a:rPr lang="en-NZ" sz="1400" dirty="0">
                <a:solidFill>
                  <a:schemeClr val="tx1"/>
                </a:solidFill>
                <a:cs typeface="Arial" panose="020B0604020202020204" pitchFamily="34" charset="0"/>
              </a:rPr>
              <a:t>). Among the discussion for the launch of the Samsung S9 I found this:</a:t>
            </a:r>
            <a:br>
              <a:rPr lang="en-NZ" sz="1400" dirty="0">
                <a:solidFill>
                  <a:schemeClr val="tx1"/>
                </a:solidFill>
                <a:cs typeface="Arial" panose="020B0604020202020204" pitchFamily="34" charset="0"/>
              </a:rPr>
            </a:br>
            <a:endParaRPr lang="en-NZ" sz="1400" dirty="0">
              <a:solidFill>
                <a:schemeClr val="tx1"/>
              </a:solidFill>
              <a:cs typeface="Arial" panose="020B0604020202020204" pitchFamily="34" charset="0"/>
            </a:endParaRPr>
          </a:p>
          <a:p>
            <a:pPr marL="88900" lvl="1" indent="0">
              <a:lnSpc>
                <a:spcPct val="125000"/>
              </a:lnSpc>
            </a:pPr>
            <a:r>
              <a:rPr lang="en-NZ" sz="1300" i="1" dirty="0">
                <a:latin typeface="+mj-lt"/>
                <a:cs typeface="Arial" panose="020B0604020202020204" pitchFamily="34" charset="0"/>
              </a:rPr>
              <a:t>“Not a fan of carrier customisations, but will say the Spark boot animation is nowhere near as obnoxious as on previous models - white logo on black background. </a:t>
            </a:r>
            <a:br>
              <a:rPr lang="en-NZ" sz="1300" i="1" dirty="0">
                <a:latin typeface="+mj-lt"/>
                <a:cs typeface="Arial" panose="020B0604020202020204" pitchFamily="34" charset="0"/>
              </a:rPr>
            </a:br>
            <a:r>
              <a:rPr lang="en-NZ" sz="1300" i="1" dirty="0">
                <a:latin typeface="+mj-lt"/>
                <a:cs typeface="Arial" panose="020B0604020202020204" pitchFamily="34" charset="0"/>
              </a:rPr>
              <a:t>A lot more subtle than the blinding mess it used to be.”</a:t>
            </a:r>
            <a:br>
              <a:rPr lang="en-NZ" sz="1300" i="1" dirty="0">
                <a:cs typeface="Arial" panose="020B0604020202020204" pitchFamily="34" charset="0"/>
              </a:rPr>
            </a:br>
            <a:endParaRPr lang="en-NZ" sz="1300" dirty="0">
              <a:cs typeface="Arial" panose="020B0604020202020204" pitchFamily="34" charset="0"/>
            </a:endParaRPr>
          </a:p>
          <a:p>
            <a:pPr marL="0" indent="0">
              <a:buNone/>
            </a:pPr>
            <a:r>
              <a:rPr lang="en-NZ" sz="1400" dirty="0">
                <a:solidFill>
                  <a:schemeClr val="tx1"/>
                </a:solidFill>
                <a:cs typeface="Arial" panose="020B0604020202020204" pitchFamily="34" charset="0"/>
              </a:rPr>
              <a:t>Couldn’t have hoped for more honest feedback. It’s a minor change, but it felt so good to improve that terrible experience.</a:t>
            </a:r>
          </a:p>
        </p:txBody>
      </p:sp>
      <p:sp>
        <p:nvSpPr>
          <p:cNvPr id="12" name="TextBox 11">
            <a:extLst>
              <a:ext uri="{FF2B5EF4-FFF2-40B4-BE49-F238E27FC236}">
                <a16:creationId xmlns:a16="http://schemas.microsoft.com/office/drawing/2014/main" id="{65DA9365-48A5-D14A-B385-B300E56B9E5D}"/>
              </a:ext>
            </a:extLst>
          </p:cNvPr>
          <p:cNvSpPr txBox="1"/>
          <p:nvPr/>
        </p:nvSpPr>
        <p:spPr>
          <a:xfrm>
            <a:off x="10934597" y="6269812"/>
            <a:ext cx="548548" cy="307777"/>
          </a:xfrm>
          <a:prstGeom prst="rect">
            <a:avLst/>
          </a:prstGeom>
          <a:noFill/>
        </p:spPr>
        <p:txBody>
          <a:bodyPr wrap="none" rtlCol="0">
            <a:spAutoFit/>
          </a:bodyPr>
          <a:lstStyle/>
          <a:p>
            <a:r>
              <a:rPr lang="en-US" sz="1400" dirty="0"/>
              <a:t>NEW</a:t>
            </a:r>
          </a:p>
        </p:txBody>
      </p:sp>
    </p:spTree>
    <p:extLst>
      <p:ext uri="{BB962C8B-B14F-4D97-AF65-F5344CB8AC3E}">
        <p14:creationId xmlns:p14="http://schemas.microsoft.com/office/powerpoint/2010/main" val="4534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8989D-B351-1346-AD77-7C1CBDE65DA2}"/>
              </a:ext>
            </a:extLst>
          </p:cNvPr>
          <p:cNvSpPr>
            <a:spLocks noGrp="1"/>
          </p:cNvSpPr>
          <p:nvPr>
            <p:ph type="title"/>
          </p:nvPr>
        </p:nvSpPr>
        <p:spPr>
          <a:xfrm>
            <a:off x="838200" y="365125"/>
            <a:ext cx="7414549" cy="1325563"/>
          </a:xfrm>
        </p:spPr>
        <p:txBody>
          <a:bodyPr>
            <a:normAutofit/>
          </a:bodyPr>
          <a:lstStyle/>
          <a:p>
            <a:r>
              <a:rPr lang="en-GB" b="1" dirty="0">
                <a:solidFill>
                  <a:srgbClr val="03045E"/>
                </a:solidFill>
                <a:cs typeface="Arial" panose="020B0604020202020204" pitchFamily="34" charset="0"/>
              </a:rPr>
              <a:t>MATTR</a:t>
            </a:r>
            <a:br>
              <a:rPr lang="en-GB" dirty="0">
                <a:cs typeface="Arial" panose="020B0604020202020204" pitchFamily="34" charset="0"/>
              </a:rPr>
            </a:br>
            <a:r>
              <a:rPr lang="en-GB" sz="2400" dirty="0">
                <a:solidFill>
                  <a:schemeClr val="tx1">
                    <a:lumMod val="50000"/>
                    <a:lumOff val="50000"/>
                  </a:schemeClr>
                </a:solidFill>
                <a:cs typeface="Arial" panose="020B0604020202020204" pitchFamily="34" charset="0"/>
              </a:rPr>
              <a:t>Design Process, UI Kit &amp; Tokens</a:t>
            </a:r>
            <a:endParaRPr lang="en-US" sz="2400" dirty="0"/>
          </a:p>
        </p:txBody>
      </p:sp>
      <p:sp>
        <p:nvSpPr>
          <p:cNvPr id="5" name="TextBox 4">
            <a:extLst>
              <a:ext uri="{FF2B5EF4-FFF2-40B4-BE49-F238E27FC236}">
                <a16:creationId xmlns:a16="http://schemas.microsoft.com/office/drawing/2014/main" id="{8FC7C199-C635-4849-997E-18E2641F2B26}"/>
              </a:ext>
            </a:extLst>
          </p:cNvPr>
          <p:cNvSpPr txBox="1"/>
          <p:nvPr/>
        </p:nvSpPr>
        <p:spPr>
          <a:xfrm>
            <a:off x="3695025" y="3069000"/>
            <a:ext cx="4801950" cy="1325562"/>
          </a:xfrm>
          <a:prstGeom prst="roundRect">
            <a:avLst/>
          </a:prstGeom>
          <a:solidFill>
            <a:schemeClr val="bg1"/>
          </a:solidFill>
          <a:effectLst>
            <a:outerShdw blurRad="254000" sx="102000" sy="102000" algn="ctr" rotWithShape="0">
              <a:prstClr val="black">
                <a:alpha val="10000"/>
              </a:prstClr>
            </a:outerShdw>
          </a:effectLst>
        </p:spPr>
        <p:txBody>
          <a:bodyPr wrap="square" rtlCol="0" anchor="ctr" anchorCtr="1">
            <a:noAutofit/>
          </a:bodyPr>
          <a:lstStyle/>
          <a:p>
            <a:pPr algn="ctr"/>
            <a:r>
              <a:rPr lang="en-US" sz="1600" dirty="0"/>
              <a:t>Content coming soon. </a:t>
            </a:r>
            <a:br>
              <a:rPr lang="en-US" sz="1600" dirty="0"/>
            </a:br>
            <a:br>
              <a:rPr lang="en-US" sz="1600" dirty="0"/>
            </a:br>
            <a:r>
              <a:rPr lang="en-US" sz="1600" dirty="0"/>
              <a:t>Note: Due to NDA there will be limitations on </a:t>
            </a:r>
            <a:br>
              <a:rPr lang="en-US" sz="1600" dirty="0"/>
            </a:br>
            <a:r>
              <a:rPr lang="en-US" sz="1600" dirty="0"/>
              <a:t>how much of this project I can include.</a:t>
            </a:r>
          </a:p>
        </p:txBody>
      </p:sp>
    </p:spTree>
    <p:extLst>
      <p:ext uri="{BB962C8B-B14F-4D97-AF65-F5344CB8AC3E}">
        <p14:creationId xmlns:p14="http://schemas.microsoft.com/office/powerpoint/2010/main" val="4170463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Teams&#10;&#10;Description automatically generated">
            <a:extLst>
              <a:ext uri="{FF2B5EF4-FFF2-40B4-BE49-F238E27FC236}">
                <a16:creationId xmlns:a16="http://schemas.microsoft.com/office/drawing/2014/main" id="{A484F597-0EB9-A847-B77F-99DEBCFC567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773422" y="1765740"/>
            <a:ext cx="5428800" cy="3699640"/>
          </a:xfrm>
          <a:prstGeom prst="rect">
            <a:avLst/>
          </a:prstGeom>
        </p:spPr>
      </p:pic>
      <p:sp>
        <p:nvSpPr>
          <p:cNvPr id="3" name="Title 2">
            <a:extLst>
              <a:ext uri="{FF2B5EF4-FFF2-40B4-BE49-F238E27FC236}">
                <a16:creationId xmlns:a16="http://schemas.microsoft.com/office/drawing/2014/main" id="{3FF05D29-8059-784A-99EB-3225591A2FCD}"/>
              </a:ext>
            </a:extLst>
          </p:cNvPr>
          <p:cNvSpPr>
            <a:spLocks noGrp="1"/>
          </p:cNvSpPr>
          <p:nvPr>
            <p:ph type="title"/>
          </p:nvPr>
        </p:nvSpPr>
        <p:spPr/>
        <p:txBody>
          <a:bodyPr/>
          <a:lstStyle/>
          <a:p>
            <a:r>
              <a:rPr lang="en-GB" b="1" dirty="0">
                <a:solidFill>
                  <a:srgbClr val="03045E"/>
                </a:solidFill>
                <a:cs typeface="Arial" panose="020B0604020202020204" pitchFamily="34" charset="0"/>
              </a:rPr>
              <a:t>Spark</a:t>
            </a:r>
            <a:br>
              <a:rPr lang="en-GB" sz="2400" dirty="0">
                <a:cs typeface="Arial" panose="020B0604020202020204" pitchFamily="34" charset="0"/>
              </a:rPr>
            </a:br>
            <a:r>
              <a:rPr lang="en-GB" sz="2400" dirty="0">
                <a:solidFill>
                  <a:schemeClr val="tx1">
                    <a:lumMod val="50000"/>
                    <a:lumOff val="50000"/>
                  </a:schemeClr>
                </a:solidFill>
                <a:cs typeface="Arial" panose="020B0604020202020204" pitchFamily="34" charset="0"/>
              </a:rPr>
              <a:t>Design tokens</a:t>
            </a:r>
            <a:endParaRPr lang="en-US" sz="2400" dirty="0">
              <a:solidFill>
                <a:schemeClr val="tx1">
                  <a:lumMod val="50000"/>
                  <a:lumOff val="50000"/>
                </a:schemeClr>
              </a:solidFill>
            </a:endParaRPr>
          </a:p>
        </p:txBody>
      </p:sp>
      <p:sp>
        <p:nvSpPr>
          <p:cNvPr id="5" name="Content Placeholder 4">
            <a:extLst>
              <a:ext uri="{FF2B5EF4-FFF2-40B4-BE49-F238E27FC236}">
                <a16:creationId xmlns:a16="http://schemas.microsoft.com/office/drawing/2014/main" id="{C8FAB034-C11E-FB40-9C4C-E3C41536FCC5}"/>
              </a:ext>
            </a:extLst>
          </p:cNvPr>
          <p:cNvSpPr>
            <a:spLocks noGrp="1"/>
          </p:cNvSpPr>
          <p:nvPr>
            <p:ph idx="1"/>
          </p:nvPr>
        </p:nvSpPr>
        <p:spPr>
          <a:xfrm>
            <a:off x="838200" y="1690688"/>
            <a:ext cx="4863600" cy="4351338"/>
          </a:xfrm>
        </p:spPr>
        <p:txBody>
          <a:bodyPr>
            <a:normAutofit/>
          </a:bodyPr>
          <a:lstStyle/>
          <a:p>
            <a:pPr marL="0" indent="0">
              <a:buNone/>
            </a:pPr>
            <a:r>
              <a:rPr lang="en-NZ" sz="1400" b="1" dirty="0">
                <a:latin typeface="+mj-lt"/>
                <a:cs typeface="Arial" panose="020B0604020202020204" pitchFamily="34" charset="0"/>
              </a:rPr>
              <a:t>Background</a:t>
            </a:r>
          </a:p>
          <a:p>
            <a:pPr marL="0" indent="0"/>
            <a:r>
              <a:rPr lang="en-NZ" sz="1400" dirty="0">
                <a:cs typeface="Arial" panose="020B0604020202020204" pitchFamily="34" charset="0"/>
              </a:rPr>
              <a:t>There was a growing list of design debt (visual inconsistencies and issues) across the multiple Spark websites. Pages and components had inconsistent branding and styling issues (colours, fonts and spacing). Design/QA reviews were identifying some issues but they were often parked due to tight deadlines. </a:t>
            </a:r>
            <a:br>
              <a:rPr lang="en-NZ" sz="1400" dirty="0">
                <a:cs typeface="Arial" panose="020B0604020202020204" pitchFamily="34" charset="0"/>
              </a:rPr>
            </a:br>
            <a:endParaRPr lang="en-NZ" sz="1400" dirty="0">
              <a:cs typeface="Arial" panose="020B0604020202020204" pitchFamily="34" charset="0"/>
            </a:endParaRPr>
          </a:p>
          <a:p>
            <a:pPr marL="0" indent="0">
              <a:buNone/>
            </a:pPr>
            <a:r>
              <a:rPr lang="en-NZ" sz="1400" b="1" dirty="0">
                <a:latin typeface="+mj-lt"/>
                <a:cs typeface="Arial" panose="020B0604020202020204" pitchFamily="34" charset="0"/>
              </a:rPr>
              <a:t>Problem</a:t>
            </a:r>
          </a:p>
          <a:p>
            <a:pPr marL="0" indent="0"/>
            <a:r>
              <a:rPr lang="en-NZ" sz="1400" dirty="0">
                <a:cs typeface="Arial" panose="020B0604020202020204" pitchFamily="34" charset="0"/>
              </a:rPr>
              <a:t>In order to address the design (and technical) debt that was piling up, I needed to find out what we was not working with the current process. How we were building new pages using existing or custom components, and what could be improved. </a:t>
            </a:r>
          </a:p>
        </p:txBody>
      </p:sp>
      <p:pic>
        <p:nvPicPr>
          <p:cNvPr id="6" name="Picture 5">
            <a:extLst>
              <a:ext uri="{FF2B5EF4-FFF2-40B4-BE49-F238E27FC236}">
                <a16:creationId xmlns:a16="http://schemas.microsoft.com/office/drawing/2014/main" id="{1DE16F65-0BB5-D94B-B400-497956C1DD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0000" y="1505415"/>
            <a:ext cx="7107861" cy="4170166"/>
          </a:xfrm>
          <a:prstGeom prst="rect">
            <a:avLst/>
          </a:prstGeom>
        </p:spPr>
      </p:pic>
    </p:spTree>
    <p:extLst>
      <p:ext uri="{BB962C8B-B14F-4D97-AF65-F5344CB8AC3E}">
        <p14:creationId xmlns:p14="http://schemas.microsoft.com/office/powerpoint/2010/main" val="3006565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F05D29-8059-784A-99EB-3225591A2FCD}"/>
              </a:ext>
            </a:extLst>
          </p:cNvPr>
          <p:cNvSpPr>
            <a:spLocks noGrp="1"/>
          </p:cNvSpPr>
          <p:nvPr>
            <p:ph type="title"/>
          </p:nvPr>
        </p:nvSpPr>
        <p:spPr/>
        <p:txBody>
          <a:bodyPr/>
          <a:lstStyle/>
          <a:p>
            <a:r>
              <a:rPr lang="en-GB" b="1" dirty="0">
                <a:solidFill>
                  <a:srgbClr val="03045E"/>
                </a:solidFill>
                <a:cs typeface="Arial" panose="020B0604020202020204" pitchFamily="34" charset="0"/>
              </a:rPr>
              <a:t>Spark</a:t>
            </a:r>
            <a:br>
              <a:rPr lang="en-GB" sz="2400" dirty="0">
                <a:cs typeface="Arial" panose="020B0604020202020204" pitchFamily="34" charset="0"/>
              </a:rPr>
            </a:br>
            <a:r>
              <a:rPr lang="en-GB" sz="2400" dirty="0">
                <a:solidFill>
                  <a:schemeClr val="tx1">
                    <a:lumMod val="50000"/>
                    <a:lumOff val="50000"/>
                  </a:schemeClr>
                </a:solidFill>
                <a:cs typeface="Arial" panose="020B0604020202020204" pitchFamily="34" charset="0"/>
              </a:rPr>
              <a:t>Design tokens</a:t>
            </a:r>
            <a:endParaRPr lang="en-US" sz="2400" dirty="0">
              <a:solidFill>
                <a:schemeClr val="tx1">
                  <a:lumMod val="50000"/>
                  <a:lumOff val="50000"/>
                </a:schemeClr>
              </a:solidFill>
            </a:endParaRPr>
          </a:p>
        </p:txBody>
      </p:sp>
      <p:sp>
        <p:nvSpPr>
          <p:cNvPr id="5" name="Content Placeholder 4">
            <a:extLst>
              <a:ext uri="{FF2B5EF4-FFF2-40B4-BE49-F238E27FC236}">
                <a16:creationId xmlns:a16="http://schemas.microsoft.com/office/drawing/2014/main" id="{C8FAB034-C11E-FB40-9C4C-E3C41536FCC5}"/>
              </a:ext>
            </a:extLst>
          </p:cNvPr>
          <p:cNvSpPr>
            <a:spLocks noGrp="1"/>
          </p:cNvSpPr>
          <p:nvPr>
            <p:ph idx="1"/>
          </p:nvPr>
        </p:nvSpPr>
        <p:spPr>
          <a:xfrm>
            <a:off x="838200" y="1690688"/>
            <a:ext cx="4863600" cy="1097336"/>
          </a:xfrm>
        </p:spPr>
        <p:txBody>
          <a:bodyPr>
            <a:noAutofit/>
          </a:bodyPr>
          <a:lstStyle/>
          <a:p>
            <a:pPr marL="0" indent="0">
              <a:buNone/>
            </a:pPr>
            <a:r>
              <a:rPr lang="en-NZ" sz="1400" b="1" dirty="0">
                <a:latin typeface="+mj-lt"/>
                <a:cs typeface="Arial" panose="020B0604020202020204" pitchFamily="34" charset="0"/>
              </a:rPr>
              <a:t>Solution</a:t>
            </a:r>
          </a:p>
          <a:p>
            <a:pPr marL="0" indent="0"/>
            <a:r>
              <a:rPr lang="en-NZ" sz="1400" dirty="0">
                <a:cs typeface="Arial" panose="020B0604020202020204" pitchFamily="34" charset="0"/>
              </a:rPr>
              <a:t>I audited the largest Spark website (</a:t>
            </a:r>
            <a:r>
              <a:rPr lang="en-NZ" sz="1400" dirty="0" err="1">
                <a:cs typeface="Arial" panose="020B0604020202020204" pitchFamily="34" charset="0"/>
              </a:rPr>
              <a:t>spark.co.nz</a:t>
            </a:r>
            <a:r>
              <a:rPr lang="en-NZ" sz="1400" dirty="0">
                <a:cs typeface="Arial" panose="020B0604020202020204" pitchFamily="34" charset="0"/>
              </a:rPr>
              <a:t>) which identified the huge volume of unique style declarations, many of which were redundant, obsolete and trivial (ROT).</a:t>
            </a:r>
          </a:p>
        </p:txBody>
      </p:sp>
      <p:pic>
        <p:nvPicPr>
          <p:cNvPr id="35" name="Picture 34" descr="A picture containing bar chart&#10;&#10;Description automatically generated">
            <a:extLst>
              <a:ext uri="{FF2B5EF4-FFF2-40B4-BE49-F238E27FC236}">
                <a16:creationId xmlns:a16="http://schemas.microsoft.com/office/drawing/2014/main" id="{89DDD803-EBD1-5C44-A6A8-3ECEB2C72E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693" y="3176244"/>
            <a:ext cx="3694914" cy="4792209"/>
          </a:xfrm>
          <a:prstGeom prst="rect">
            <a:avLst/>
          </a:prstGeom>
          <a:ln w="76200">
            <a:noFill/>
          </a:ln>
          <a:effectLst>
            <a:outerShdw blurRad="203200" dist="38100" dir="5400000" algn="t" rotWithShape="0">
              <a:prstClr val="black">
                <a:alpha val="40000"/>
              </a:prstClr>
            </a:outerShdw>
          </a:effectLst>
        </p:spPr>
      </p:pic>
      <p:pic>
        <p:nvPicPr>
          <p:cNvPr id="45" name="Picture 44" descr="A picture containing table&#10;&#10;Description automatically generated">
            <a:extLst>
              <a:ext uri="{FF2B5EF4-FFF2-40B4-BE49-F238E27FC236}">
                <a16:creationId xmlns:a16="http://schemas.microsoft.com/office/drawing/2014/main" id="{EED97F78-2F93-1A42-B321-B5F6F5E57245}"/>
              </a:ext>
            </a:extLst>
          </p:cNvPr>
          <p:cNvPicPr>
            <a:picLocks noChangeAspect="1"/>
          </p:cNvPicPr>
          <p:nvPr/>
        </p:nvPicPr>
        <p:blipFill rotWithShape="1">
          <a:blip r:embed="rId4">
            <a:extLst>
              <a:ext uri="{28A0092B-C50C-407E-A947-70E740481C1C}">
                <a14:useLocalDpi xmlns:a14="http://schemas.microsoft.com/office/drawing/2010/main"/>
              </a:ext>
            </a:extLst>
          </a:blip>
          <a:srcRect b="3620"/>
          <a:stretch/>
        </p:blipFill>
        <p:spPr>
          <a:xfrm>
            <a:off x="6755130" y="414277"/>
            <a:ext cx="5154931" cy="6443724"/>
          </a:xfrm>
          <a:prstGeom prst="rect">
            <a:avLst/>
          </a:prstGeom>
          <a:ln w="76200">
            <a:solidFill>
              <a:schemeClr val="bg1"/>
            </a:solidFill>
          </a:ln>
          <a:effectLst>
            <a:outerShdw blurRad="203200" dist="38100" dir="5400000" algn="t" rotWithShape="0">
              <a:prstClr val="black">
                <a:alpha val="40000"/>
              </a:prstClr>
            </a:outerShdw>
          </a:effectLst>
        </p:spPr>
      </p:pic>
      <p:pic>
        <p:nvPicPr>
          <p:cNvPr id="46" name="Picture 45" descr="Text, letter&#10;&#10;Description automatically generated">
            <a:extLst>
              <a:ext uri="{FF2B5EF4-FFF2-40B4-BE49-F238E27FC236}">
                <a16:creationId xmlns:a16="http://schemas.microsoft.com/office/drawing/2014/main" id="{6A33D25E-2177-8048-A258-44769D9881F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62471" y="4293762"/>
            <a:ext cx="3694914" cy="4792209"/>
          </a:xfrm>
          <a:prstGeom prst="rect">
            <a:avLst/>
          </a:prstGeom>
          <a:ln w="76200">
            <a:noFill/>
          </a:ln>
          <a:effectLst>
            <a:outerShdw blurRad="203200" dist="38100" dir="5400000" algn="t" rotWithShape="0">
              <a:prstClr val="black">
                <a:alpha val="40000"/>
              </a:prstClr>
            </a:outerShdw>
          </a:effectLst>
        </p:spPr>
      </p:pic>
      <p:pic>
        <p:nvPicPr>
          <p:cNvPr id="49" name="Picture 48" descr="Table&#10;&#10;Description automatically generated with low confidence">
            <a:extLst>
              <a:ext uri="{FF2B5EF4-FFF2-40B4-BE49-F238E27FC236}">
                <a16:creationId xmlns:a16="http://schemas.microsoft.com/office/drawing/2014/main" id="{898A1B77-3226-504D-A412-1FCD566960A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47249" y="5411279"/>
            <a:ext cx="3694914" cy="4792209"/>
          </a:xfrm>
          <a:prstGeom prst="rect">
            <a:avLst/>
          </a:prstGeom>
          <a:ln w="76200">
            <a:noFill/>
          </a:ln>
          <a:effectLst>
            <a:outerShdw blurRad="203200" dist="38100" dir="5400000" algn="t" rotWithShape="0">
              <a:prstClr val="black">
                <a:alpha val="40000"/>
              </a:prstClr>
            </a:outerShdw>
          </a:effectLst>
        </p:spPr>
      </p:pic>
    </p:spTree>
    <p:extLst>
      <p:ext uri="{BB962C8B-B14F-4D97-AF65-F5344CB8AC3E}">
        <p14:creationId xmlns:p14="http://schemas.microsoft.com/office/powerpoint/2010/main" val="35172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F05D29-8059-784A-99EB-3225591A2FCD}"/>
              </a:ext>
            </a:extLst>
          </p:cNvPr>
          <p:cNvSpPr>
            <a:spLocks noGrp="1"/>
          </p:cNvSpPr>
          <p:nvPr>
            <p:ph type="title"/>
          </p:nvPr>
        </p:nvSpPr>
        <p:spPr/>
        <p:txBody>
          <a:bodyPr/>
          <a:lstStyle/>
          <a:p>
            <a:r>
              <a:rPr lang="en-GB" b="1" dirty="0">
                <a:solidFill>
                  <a:srgbClr val="03045E"/>
                </a:solidFill>
                <a:cs typeface="Arial" panose="020B0604020202020204" pitchFamily="34" charset="0"/>
              </a:rPr>
              <a:t>Spark</a:t>
            </a:r>
            <a:br>
              <a:rPr lang="en-GB" sz="2400" dirty="0">
                <a:cs typeface="Arial" panose="020B0604020202020204" pitchFamily="34" charset="0"/>
              </a:rPr>
            </a:br>
            <a:r>
              <a:rPr lang="en-GB" sz="2400" dirty="0">
                <a:solidFill>
                  <a:schemeClr val="tx1">
                    <a:lumMod val="50000"/>
                    <a:lumOff val="50000"/>
                  </a:schemeClr>
                </a:solidFill>
                <a:cs typeface="Arial" panose="020B0604020202020204" pitchFamily="34" charset="0"/>
              </a:rPr>
              <a:t>Design tokens</a:t>
            </a:r>
            <a:endParaRPr lang="en-US" sz="2400" dirty="0">
              <a:solidFill>
                <a:schemeClr val="tx1">
                  <a:lumMod val="50000"/>
                  <a:lumOff val="50000"/>
                </a:schemeClr>
              </a:solidFill>
            </a:endParaRPr>
          </a:p>
        </p:txBody>
      </p:sp>
      <p:sp>
        <p:nvSpPr>
          <p:cNvPr id="6" name="Content Placeholder 4">
            <a:extLst>
              <a:ext uri="{FF2B5EF4-FFF2-40B4-BE49-F238E27FC236}">
                <a16:creationId xmlns:a16="http://schemas.microsoft.com/office/drawing/2014/main" id="{17DBA3F1-714F-C942-A9AA-D07580419DB9}"/>
              </a:ext>
            </a:extLst>
          </p:cNvPr>
          <p:cNvSpPr txBox="1">
            <a:spLocks/>
          </p:cNvSpPr>
          <p:nvPr/>
        </p:nvSpPr>
        <p:spPr>
          <a:xfrm>
            <a:off x="6096000" y="1690688"/>
            <a:ext cx="4863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NZ" sz="1400" b="1" dirty="0">
                <a:solidFill>
                  <a:srgbClr val="03045E"/>
                </a:solidFill>
                <a:latin typeface="+mj-lt"/>
                <a:cs typeface="Arial" panose="020B0604020202020204" pitchFamily="34" charset="0"/>
              </a:rPr>
              <a:t>Legacy debt</a:t>
            </a:r>
          </a:p>
          <a:p>
            <a:pPr marL="0" indent="0"/>
            <a:r>
              <a:rPr lang="en-NZ" sz="1400" dirty="0">
                <a:cs typeface="Arial" panose="020B0604020202020204" pitchFamily="34" charset="0"/>
              </a:rPr>
              <a:t>Multiple large CSS/JS/font files were being loaded which carried large amounts of unnecessary styling. Everyone was afraid to re-use or edit existing styles so things were always being written new or as overrides with higher specificity. The </a:t>
            </a:r>
            <a:r>
              <a:rPr lang="en-NZ" sz="1200" dirty="0">
                <a:highlight>
                  <a:srgbClr val="C0C0C0"/>
                </a:highlight>
                <a:latin typeface="Courier New" panose="02070309020205020404" pitchFamily="49" charset="0"/>
                <a:cs typeface="Courier New" panose="02070309020205020404" pitchFamily="49" charset="0"/>
              </a:rPr>
              <a:t>!important</a:t>
            </a:r>
            <a:r>
              <a:rPr lang="en-NZ" sz="1200" dirty="0">
                <a:latin typeface="Courier New" panose="02070309020205020404" pitchFamily="49" charset="0"/>
                <a:cs typeface="Courier New" panose="02070309020205020404" pitchFamily="49" charset="0"/>
              </a:rPr>
              <a:t> </a:t>
            </a:r>
            <a:r>
              <a:rPr lang="en-NZ" sz="1400" dirty="0">
                <a:cs typeface="Arial" panose="020B0604020202020204" pitchFamily="34" charset="0"/>
              </a:rPr>
              <a:t>rule was used over 700 times in the core files.</a:t>
            </a:r>
          </a:p>
          <a:p>
            <a:pPr marL="0" indent="0"/>
            <a:r>
              <a:rPr lang="en-NZ" sz="1400" b="1" dirty="0">
                <a:cs typeface="Arial" panose="020B0604020202020204" pitchFamily="34" charset="0"/>
              </a:rPr>
              <a:t>Recommendation: </a:t>
            </a:r>
            <a:br>
              <a:rPr lang="en-NZ" sz="1400" b="1" dirty="0">
                <a:cs typeface="Arial" panose="020B0604020202020204" pitchFamily="34" charset="0"/>
              </a:rPr>
            </a:br>
            <a:r>
              <a:rPr lang="en-NZ" sz="1400" dirty="0">
                <a:cs typeface="Arial" panose="020B0604020202020204" pitchFamily="34" charset="0"/>
              </a:rPr>
              <a:t>Triage components based on their usage, replacing hard coded style values with tokens from the master set. Custom component styling that had little reuse would remain in the component directory.</a:t>
            </a:r>
          </a:p>
          <a:p>
            <a:pPr marL="0" indent="0"/>
            <a:endParaRPr lang="en-NZ" sz="1400" b="1" dirty="0">
              <a:latin typeface="+mj-lt"/>
              <a:cs typeface="Arial" panose="020B0604020202020204" pitchFamily="34" charset="0"/>
            </a:endParaRPr>
          </a:p>
          <a:p>
            <a:pPr marL="0" indent="0"/>
            <a:endParaRPr lang="en-NZ" sz="1400" b="1" dirty="0">
              <a:latin typeface="+mj-lt"/>
              <a:cs typeface="Arial" panose="020B0604020202020204" pitchFamily="34" charset="0"/>
            </a:endParaRPr>
          </a:p>
          <a:p>
            <a:pPr marL="0" indent="0"/>
            <a:endParaRPr lang="en-NZ" sz="1400" b="1" dirty="0">
              <a:latin typeface="+mj-lt"/>
              <a:cs typeface="Arial" panose="020B0604020202020204" pitchFamily="34" charset="0"/>
            </a:endParaRPr>
          </a:p>
        </p:txBody>
      </p:sp>
      <p:sp>
        <p:nvSpPr>
          <p:cNvPr id="7" name="Content Placeholder 4">
            <a:extLst>
              <a:ext uri="{FF2B5EF4-FFF2-40B4-BE49-F238E27FC236}">
                <a16:creationId xmlns:a16="http://schemas.microsoft.com/office/drawing/2014/main" id="{4900A0F6-3635-064D-85AC-7F693D68CDB1}"/>
              </a:ext>
            </a:extLst>
          </p:cNvPr>
          <p:cNvSpPr txBox="1">
            <a:spLocks/>
          </p:cNvSpPr>
          <p:nvPr/>
        </p:nvSpPr>
        <p:spPr>
          <a:xfrm>
            <a:off x="838200" y="1690688"/>
            <a:ext cx="4863600" cy="48782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NZ" sz="1400" b="1" dirty="0">
                <a:solidFill>
                  <a:srgbClr val="03045E"/>
                </a:solidFill>
                <a:latin typeface="+mj-lt"/>
                <a:cs typeface="Arial" panose="020B0604020202020204" pitchFamily="34" charset="0"/>
              </a:rPr>
              <a:t>Unique styles</a:t>
            </a:r>
          </a:p>
          <a:p>
            <a:pPr marL="0" indent="0"/>
            <a:r>
              <a:rPr lang="en-NZ" sz="1400" dirty="0">
                <a:cs typeface="Arial" panose="020B0604020202020204" pitchFamily="34" charset="0"/>
              </a:rPr>
              <a:t>The CSS Stats report outlined the scale of the issue we had, hundreds of unique styles across all multiple files. There were multiple contributing factors, legacy code, inaccurate design specs, multiple teams with different priorities and a surprising lack of communication. </a:t>
            </a:r>
          </a:p>
          <a:p>
            <a:pPr marL="0" indent="0"/>
            <a:r>
              <a:rPr lang="en-NZ" sz="1400" b="1" dirty="0">
                <a:cs typeface="Arial" panose="020B0604020202020204" pitchFamily="34" charset="0"/>
              </a:rPr>
              <a:t>Recommendation: </a:t>
            </a:r>
            <a:br>
              <a:rPr lang="en-NZ" sz="1400" b="1" dirty="0">
                <a:cs typeface="Arial" panose="020B0604020202020204" pitchFamily="34" charset="0"/>
              </a:rPr>
            </a:br>
            <a:r>
              <a:rPr lang="en-NZ" sz="1400" dirty="0">
                <a:cs typeface="Arial" panose="020B0604020202020204" pitchFamily="34" charset="0"/>
              </a:rPr>
              <a:t>Create a distilled set of styling tokens that all components would reference. New components would only use tokens and no absolute values or units (where feasible). </a:t>
            </a:r>
            <a:endParaRPr lang="en-NZ" sz="1400" b="1" dirty="0">
              <a:cs typeface="Arial" panose="020B0604020202020204" pitchFamily="34" charset="0"/>
            </a:endParaRPr>
          </a:p>
        </p:txBody>
      </p:sp>
    </p:spTree>
    <p:extLst>
      <p:ext uri="{BB962C8B-B14F-4D97-AF65-F5344CB8AC3E}">
        <p14:creationId xmlns:p14="http://schemas.microsoft.com/office/powerpoint/2010/main" val="1429274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F05D29-8059-784A-99EB-3225591A2FCD}"/>
              </a:ext>
            </a:extLst>
          </p:cNvPr>
          <p:cNvSpPr>
            <a:spLocks noGrp="1"/>
          </p:cNvSpPr>
          <p:nvPr>
            <p:ph type="title"/>
          </p:nvPr>
        </p:nvSpPr>
        <p:spPr/>
        <p:txBody>
          <a:bodyPr/>
          <a:lstStyle/>
          <a:p>
            <a:r>
              <a:rPr lang="en-GB" b="1" dirty="0">
                <a:solidFill>
                  <a:srgbClr val="03045E"/>
                </a:solidFill>
                <a:cs typeface="Arial" panose="020B0604020202020204" pitchFamily="34" charset="0"/>
              </a:rPr>
              <a:t>Spark</a:t>
            </a:r>
            <a:br>
              <a:rPr lang="en-GB" sz="2400" dirty="0">
                <a:cs typeface="Arial" panose="020B0604020202020204" pitchFamily="34" charset="0"/>
              </a:rPr>
            </a:br>
            <a:r>
              <a:rPr lang="en-GB" sz="2400" dirty="0">
                <a:solidFill>
                  <a:schemeClr val="tx1">
                    <a:lumMod val="50000"/>
                    <a:lumOff val="50000"/>
                  </a:schemeClr>
                </a:solidFill>
                <a:cs typeface="Arial" panose="020B0604020202020204" pitchFamily="34" charset="0"/>
              </a:rPr>
              <a:t>Design tokens</a:t>
            </a:r>
            <a:endParaRPr lang="en-US" sz="2400" dirty="0">
              <a:solidFill>
                <a:schemeClr val="tx1">
                  <a:lumMod val="50000"/>
                  <a:lumOff val="50000"/>
                </a:schemeClr>
              </a:solidFill>
            </a:endParaRPr>
          </a:p>
        </p:txBody>
      </p:sp>
      <p:sp>
        <p:nvSpPr>
          <p:cNvPr id="8" name="Content Placeholder 4">
            <a:extLst>
              <a:ext uri="{FF2B5EF4-FFF2-40B4-BE49-F238E27FC236}">
                <a16:creationId xmlns:a16="http://schemas.microsoft.com/office/drawing/2014/main" id="{7A232773-4338-0140-8DEC-709C7FE2D353}"/>
              </a:ext>
            </a:extLst>
          </p:cNvPr>
          <p:cNvSpPr txBox="1">
            <a:spLocks/>
          </p:cNvSpPr>
          <p:nvPr/>
        </p:nvSpPr>
        <p:spPr>
          <a:xfrm>
            <a:off x="6096000" y="1690688"/>
            <a:ext cx="4863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NZ" sz="1400" b="1" dirty="0">
                <a:solidFill>
                  <a:srgbClr val="03045E"/>
                </a:solidFill>
                <a:latin typeface="+mj-lt"/>
                <a:cs typeface="Arial" panose="020B0604020202020204" pitchFamily="34" charset="0"/>
              </a:rPr>
              <a:t>Unpredictable styling/SASS</a:t>
            </a:r>
          </a:p>
          <a:p>
            <a:pPr marL="0" indent="0"/>
            <a:r>
              <a:rPr lang="en-NZ" sz="1400" dirty="0">
                <a:cs typeface="Arial" panose="020B0604020202020204" pitchFamily="34" charset="0"/>
              </a:rPr>
              <a:t>There were issues created when developers duplicated existing components as a base for a new one, bringing unnecessary code into each subsequent component. Some developers were already using SASS to manage variables in the component. But the same SASS variable names would be used in different ways or with very different values, there was no reuse of values between the components. This led to unpredictable design changes when we tried to apply standard tokens across multiple components.</a:t>
            </a:r>
          </a:p>
          <a:p>
            <a:pPr marL="0" indent="0"/>
            <a:r>
              <a:rPr lang="en-NZ" sz="1400" b="1" dirty="0">
                <a:cs typeface="Arial" panose="020B0604020202020204" pitchFamily="34" charset="0"/>
              </a:rPr>
              <a:t>Recommendation:</a:t>
            </a:r>
            <a:br>
              <a:rPr lang="en-NZ" sz="1400" b="1" dirty="0">
                <a:cs typeface="Arial" panose="020B0604020202020204" pitchFamily="34" charset="0"/>
              </a:rPr>
            </a:br>
            <a:r>
              <a:rPr lang="en-NZ" sz="1400" dirty="0">
                <a:cs typeface="Arial" panose="020B0604020202020204" pitchFamily="34" charset="0"/>
              </a:rPr>
              <a:t>Switching to clearly named tokens encouraged more predictable usage, and made it easier to identify issues. For example not using a font size for spacing, or background colour for a text colour.</a:t>
            </a:r>
          </a:p>
          <a:p>
            <a:pPr marL="0" indent="0"/>
            <a:endParaRPr lang="en-NZ" sz="1400" b="1" dirty="0">
              <a:solidFill>
                <a:srgbClr val="03045E"/>
              </a:solidFill>
              <a:latin typeface="+mj-lt"/>
              <a:cs typeface="Arial" panose="020B0604020202020204" pitchFamily="34" charset="0"/>
            </a:endParaRPr>
          </a:p>
        </p:txBody>
      </p:sp>
      <p:sp>
        <p:nvSpPr>
          <p:cNvPr id="9" name="Content Placeholder 4">
            <a:extLst>
              <a:ext uri="{FF2B5EF4-FFF2-40B4-BE49-F238E27FC236}">
                <a16:creationId xmlns:a16="http://schemas.microsoft.com/office/drawing/2014/main" id="{F4A464AA-B8F0-F94F-B6A3-80980961B778}"/>
              </a:ext>
            </a:extLst>
          </p:cNvPr>
          <p:cNvSpPr txBox="1">
            <a:spLocks/>
          </p:cNvSpPr>
          <p:nvPr/>
        </p:nvSpPr>
        <p:spPr>
          <a:xfrm>
            <a:off x="838200" y="1690688"/>
            <a:ext cx="4863600" cy="2836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NZ" sz="1400" b="1" dirty="0">
                <a:solidFill>
                  <a:srgbClr val="03045E"/>
                </a:solidFill>
                <a:latin typeface="+mj-lt"/>
                <a:cs typeface="Arial" panose="020B0604020202020204" pitchFamily="34" charset="0"/>
              </a:rPr>
              <a:t>Handover </a:t>
            </a:r>
          </a:p>
          <a:p>
            <a:pPr marL="0" indent="0"/>
            <a:r>
              <a:rPr lang="en-NZ" sz="1400" dirty="0">
                <a:cs typeface="Arial" panose="020B0604020202020204" pitchFamily="34" charset="0"/>
              </a:rPr>
              <a:t>There were issues with design handover that could have been avoided. Designers and engineers relied on </a:t>
            </a:r>
            <a:r>
              <a:rPr lang="en-NZ" sz="1400" dirty="0" err="1">
                <a:cs typeface="Arial" panose="020B0604020202020204" pitchFamily="34" charset="0"/>
              </a:rPr>
              <a:t>Zeplin</a:t>
            </a:r>
            <a:r>
              <a:rPr lang="en-NZ" sz="1400" dirty="0">
                <a:cs typeface="Arial" panose="020B0604020202020204" pitchFamily="34" charset="0"/>
              </a:rPr>
              <a:t> (design inspection tool) for design specs handover. Engineers were expected to follow the design specs accurately, but these often carried over small inconsistencies and mistakes from the designers. Specs were followed precisely, so they passed at QA because it matched </a:t>
            </a:r>
            <a:r>
              <a:rPr lang="en-NZ" sz="1400" dirty="0" err="1">
                <a:cs typeface="Arial" panose="020B0604020202020204" pitchFamily="34" charset="0"/>
              </a:rPr>
              <a:t>Zeplin</a:t>
            </a:r>
            <a:r>
              <a:rPr lang="en-NZ" sz="1400" dirty="0">
                <a:cs typeface="Arial" panose="020B0604020202020204" pitchFamily="34" charset="0"/>
              </a:rPr>
              <a:t>. </a:t>
            </a:r>
          </a:p>
          <a:p>
            <a:pPr marL="0" indent="0"/>
            <a:r>
              <a:rPr lang="en-NZ" sz="1400" b="1" dirty="0">
                <a:cs typeface="Arial" panose="020B0604020202020204" pitchFamily="34" charset="0"/>
              </a:rPr>
              <a:t>Recommendation: </a:t>
            </a:r>
            <a:br>
              <a:rPr lang="en-NZ" sz="1400" b="1" dirty="0">
                <a:cs typeface="Arial" panose="020B0604020202020204" pitchFamily="34" charset="0"/>
              </a:rPr>
            </a:br>
            <a:r>
              <a:rPr lang="en-NZ" sz="1400" dirty="0">
                <a:cs typeface="Arial" panose="020B0604020202020204" pitchFamily="34" charset="0"/>
              </a:rPr>
              <a:t>Handover and build process needs to be improved, closer collaboration to identify issues earlier. If engineer unsure which token to use, first check for with design before submitting new token request to UI Chapter. We were able to use token names in </a:t>
            </a:r>
            <a:r>
              <a:rPr lang="en-NZ" sz="1400" dirty="0" err="1">
                <a:cs typeface="Arial" panose="020B0604020202020204" pitchFamily="34" charset="0"/>
              </a:rPr>
              <a:t>Zeplin</a:t>
            </a:r>
            <a:r>
              <a:rPr lang="en-NZ" sz="1400" dirty="0">
                <a:cs typeface="Arial" panose="020B0604020202020204" pitchFamily="34" charset="0"/>
              </a:rPr>
              <a:t> for colours and text, but limitations meant we couldn’t have multiple tokens with the same value (e.g. </a:t>
            </a:r>
            <a:r>
              <a:rPr lang="en-NZ" sz="1200" dirty="0" err="1">
                <a:highlight>
                  <a:srgbClr val="C0C0C0"/>
                </a:highlight>
                <a:latin typeface="Courier New" panose="02070309020205020404" pitchFamily="49" charset="0"/>
                <a:cs typeface="Courier New" panose="02070309020205020404" pitchFamily="49" charset="0"/>
              </a:rPr>
              <a:t>backgroundOrange</a:t>
            </a:r>
            <a:r>
              <a:rPr lang="en-NZ" sz="1400" dirty="0">
                <a:cs typeface="Arial" panose="020B0604020202020204" pitchFamily="34" charset="0"/>
              </a:rPr>
              <a:t> and </a:t>
            </a:r>
            <a:r>
              <a:rPr lang="en-NZ" sz="1200" dirty="0" err="1">
                <a:highlight>
                  <a:srgbClr val="C0C0C0"/>
                </a:highlight>
                <a:latin typeface="Courier New" panose="02070309020205020404" pitchFamily="49" charset="0"/>
                <a:cs typeface="Courier New" panose="02070309020205020404" pitchFamily="49" charset="0"/>
              </a:rPr>
              <a:t>textOrange</a:t>
            </a:r>
            <a:r>
              <a:rPr lang="en-NZ" sz="1400" dirty="0">
                <a:cs typeface="Arial" panose="020B0604020202020204" pitchFamily="34" charset="0"/>
              </a:rPr>
              <a:t> couldn’t have the same value).</a:t>
            </a:r>
            <a:endParaRPr lang="en-NZ" sz="1400" b="1" dirty="0">
              <a:cs typeface="Arial" panose="020B0604020202020204" pitchFamily="34" charset="0"/>
            </a:endParaRPr>
          </a:p>
        </p:txBody>
      </p:sp>
    </p:spTree>
    <p:extLst>
      <p:ext uri="{BB962C8B-B14F-4D97-AF65-F5344CB8AC3E}">
        <p14:creationId xmlns:p14="http://schemas.microsoft.com/office/powerpoint/2010/main" val="78928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F05D29-8059-784A-99EB-3225591A2FCD}"/>
              </a:ext>
            </a:extLst>
          </p:cNvPr>
          <p:cNvSpPr>
            <a:spLocks noGrp="1"/>
          </p:cNvSpPr>
          <p:nvPr>
            <p:ph type="title"/>
          </p:nvPr>
        </p:nvSpPr>
        <p:spPr/>
        <p:txBody>
          <a:bodyPr/>
          <a:lstStyle/>
          <a:p>
            <a:r>
              <a:rPr lang="en-GB" b="1" dirty="0">
                <a:solidFill>
                  <a:srgbClr val="03045E"/>
                </a:solidFill>
                <a:cs typeface="Arial" panose="020B0604020202020204" pitchFamily="34" charset="0"/>
              </a:rPr>
              <a:t>Spark</a:t>
            </a:r>
            <a:br>
              <a:rPr lang="en-GB" sz="2400" dirty="0">
                <a:cs typeface="Arial" panose="020B0604020202020204" pitchFamily="34" charset="0"/>
              </a:rPr>
            </a:br>
            <a:r>
              <a:rPr lang="en-GB" sz="2400" dirty="0">
                <a:solidFill>
                  <a:schemeClr val="tx1">
                    <a:lumMod val="50000"/>
                    <a:lumOff val="50000"/>
                  </a:schemeClr>
                </a:solidFill>
                <a:cs typeface="Arial" panose="020B0604020202020204" pitchFamily="34" charset="0"/>
              </a:rPr>
              <a:t>Design tokens</a:t>
            </a:r>
            <a:endParaRPr lang="en-US" sz="2400" dirty="0">
              <a:solidFill>
                <a:schemeClr val="tx1">
                  <a:lumMod val="50000"/>
                  <a:lumOff val="50000"/>
                </a:schemeClr>
              </a:solidFill>
            </a:endParaRPr>
          </a:p>
        </p:txBody>
      </p:sp>
      <p:sp>
        <p:nvSpPr>
          <p:cNvPr id="5" name="Content Placeholder 4">
            <a:extLst>
              <a:ext uri="{FF2B5EF4-FFF2-40B4-BE49-F238E27FC236}">
                <a16:creationId xmlns:a16="http://schemas.microsoft.com/office/drawing/2014/main" id="{C8FAB034-C11E-FB40-9C4C-E3C41536FCC5}"/>
              </a:ext>
            </a:extLst>
          </p:cNvPr>
          <p:cNvSpPr>
            <a:spLocks noGrp="1"/>
          </p:cNvSpPr>
          <p:nvPr>
            <p:ph idx="1"/>
          </p:nvPr>
        </p:nvSpPr>
        <p:spPr>
          <a:xfrm>
            <a:off x="838198" y="1690688"/>
            <a:ext cx="4863600" cy="5014912"/>
          </a:xfrm>
        </p:spPr>
        <p:txBody>
          <a:bodyPr>
            <a:noAutofit/>
          </a:bodyPr>
          <a:lstStyle/>
          <a:p>
            <a:pPr marL="0" indent="0"/>
            <a:r>
              <a:rPr lang="en-NZ" sz="1400" b="1" dirty="0">
                <a:solidFill>
                  <a:srgbClr val="03045E"/>
                </a:solidFill>
                <a:latin typeface="+mj-lt"/>
                <a:cs typeface="Arial" panose="020B0604020202020204" pitchFamily="34" charset="0"/>
              </a:rPr>
              <a:t>Building components</a:t>
            </a:r>
            <a:r>
              <a:rPr lang="en-NZ" sz="1400" b="1" dirty="0">
                <a:solidFill>
                  <a:srgbClr val="03045E"/>
                </a:solidFill>
                <a:cs typeface="Arial" panose="020B0604020202020204" pitchFamily="34" charset="0"/>
              </a:rPr>
              <a:t> </a:t>
            </a:r>
          </a:p>
          <a:p>
            <a:pPr marL="0" indent="0"/>
            <a:r>
              <a:rPr lang="en-NZ" sz="1400" dirty="0">
                <a:cs typeface="Arial" panose="020B0604020202020204" pitchFamily="34" charset="0"/>
              </a:rPr>
              <a:t>Adobe Experience Manager (AEM) is used across multiple Spark websites, but there were limited engineers who were knowledgeable in building AEM components. Teams without AEM developers would create the page content using the HTML/JS/CSS and it would then be converted for AEM.</a:t>
            </a:r>
          </a:p>
          <a:p>
            <a:pPr marL="0" indent="0"/>
            <a:r>
              <a:rPr lang="en-NZ" sz="1400" dirty="0">
                <a:cs typeface="Arial" panose="020B0604020202020204" pitchFamily="34" charset="0"/>
              </a:rPr>
              <a:t>Developers would often clone an existing component and make changes to it. They might setup a new SASS file for managing their styles, but only supply the CSS to the AEM developer. The AEM developers sometimes would convert the CSS into a SASS file before making changes and generating a CSS file again. All the ROT code was being carried forward.</a:t>
            </a:r>
          </a:p>
          <a:p>
            <a:pPr marL="0" indent="0"/>
            <a:r>
              <a:rPr lang="en-NZ" sz="1400" b="1" dirty="0">
                <a:cs typeface="Arial" panose="020B0604020202020204" pitchFamily="34" charset="0"/>
              </a:rPr>
              <a:t>Recommendation: </a:t>
            </a:r>
            <a:br>
              <a:rPr lang="en-NZ" sz="1400" dirty="0">
                <a:cs typeface="Arial" panose="020B0604020202020204" pitchFamily="34" charset="0"/>
              </a:rPr>
            </a:br>
            <a:r>
              <a:rPr lang="en-NZ" sz="1400" dirty="0">
                <a:cs typeface="Arial" panose="020B0604020202020204" pitchFamily="34" charset="0"/>
              </a:rPr>
              <a:t>Establish standardised design tokens to be used across all AEM components, engineers to reference named tokens instead of hard coded units and values. Predictable named , clearly defined in Sketch and </a:t>
            </a:r>
            <a:r>
              <a:rPr lang="en-NZ" sz="1400" dirty="0" err="1">
                <a:cs typeface="Arial" panose="020B0604020202020204" pitchFamily="34" charset="0"/>
              </a:rPr>
              <a:t>Zeplin</a:t>
            </a:r>
            <a:r>
              <a:rPr lang="en-NZ" sz="1400" dirty="0">
                <a:cs typeface="Arial" panose="020B0604020202020204" pitchFamily="34" charset="0"/>
              </a:rPr>
              <a:t> would make engineer and QA to follow component styling and reduce inconsistencies. Designer workflow to be more thorough before handover, engineering to liaise with designers when values that do not map to existing tokens. </a:t>
            </a:r>
            <a:endParaRPr lang="en-NZ" sz="1400" b="1" dirty="0">
              <a:latin typeface="+mj-lt"/>
              <a:cs typeface="Arial" panose="020B0604020202020204" pitchFamily="34" charset="0"/>
            </a:endParaRPr>
          </a:p>
          <a:p>
            <a:pPr marL="0" indent="0"/>
            <a:endParaRPr lang="en-NZ" sz="1400" b="1" dirty="0">
              <a:latin typeface="+mj-lt"/>
              <a:cs typeface="Arial" panose="020B0604020202020204" pitchFamily="34" charset="0"/>
            </a:endParaRPr>
          </a:p>
        </p:txBody>
      </p:sp>
      <p:sp>
        <p:nvSpPr>
          <p:cNvPr id="4" name="Content Placeholder 4">
            <a:extLst>
              <a:ext uri="{FF2B5EF4-FFF2-40B4-BE49-F238E27FC236}">
                <a16:creationId xmlns:a16="http://schemas.microsoft.com/office/drawing/2014/main" id="{380BFA0C-ACC1-CF47-8BD7-0958E3FBB2CB}"/>
              </a:ext>
            </a:extLst>
          </p:cNvPr>
          <p:cNvSpPr txBox="1">
            <a:spLocks/>
          </p:cNvSpPr>
          <p:nvPr/>
        </p:nvSpPr>
        <p:spPr>
          <a:xfrm>
            <a:off x="6095999" y="1690688"/>
            <a:ext cx="4863600" cy="5014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NZ" sz="1400" b="1" dirty="0">
                <a:latin typeface="+mj-lt"/>
                <a:cs typeface="Arial" panose="020B0604020202020204" pitchFamily="34" charset="0"/>
              </a:rPr>
              <a:t>Outcome</a:t>
            </a:r>
            <a:endParaRPr lang="en-NZ" sz="1400" dirty="0">
              <a:latin typeface="+mj-lt"/>
              <a:cs typeface="Arial" panose="020B0604020202020204" pitchFamily="34" charset="0"/>
            </a:endParaRPr>
          </a:p>
          <a:p>
            <a:pPr marL="0" indent="0"/>
            <a:r>
              <a:rPr lang="en-NZ" sz="1400" dirty="0">
                <a:cs typeface="Arial" panose="020B0604020202020204" pitchFamily="34" charset="0"/>
              </a:rPr>
              <a:t>I created an initial set of tokens to manage the core branding and design standards across all our components. I presented my findings and recommendations to key stakeholders including design and engineering chapter leads. The pitch was well received and the stakeholders agreed to start using the new standard token library in new development. Reworking the legacy components was unfortunately not a priority.</a:t>
            </a:r>
          </a:p>
          <a:p>
            <a:pPr marL="0" indent="0"/>
            <a:r>
              <a:rPr lang="en-NZ" sz="1400" dirty="0">
                <a:cs typeface="Arial" panose="020B0604020202020204" pitchFamily="34" charset="0"/>
              </a:rPr>
              <a:t>I worked with a couple of the React and AEM developers to refine the token naming, documented the workflow and determined how best to distribute the tokens. The tokens and updates to the handover process was presented to designers and engineers, inviting their feedback and encouraging participation in growing the library. Token names and styles were synced to Sketch and </a:t>
            </a:r>
            <a:r>
              <a:rPr lang="en-NZ" sz="1400" dirty="0" err="1">
                <a:cs typeface="Arial" panose="020B0604020202020204" pitchFamily="34" charset="0"/>
              </a:rPr>
              <a:t>Zeplin</a:t>
            </a:r>
            <a:r>
              <a:rPr lang="en-NZ" sz="1400" dirty="0">
                <a:cs typeface="Arial" panose="020B0604020202020204" pitchFamily="34" charset="0"/>
              </a:rPr>
              <a:t> so that developers could easily identify when inspecting designs.</a:t>
            </a:r>
          </a:p>
          <a:p>
            <a:pPr marL="0" indent="0"/>
            <a:endParaRPr lang="en-NZ" sz="1400" dirty="0">
              <a:cs typeface="Arial" panose="020B0604020202020204" pitchFamily="34" charset="0"/>
            </a:endParaRPr>
          </a:p>
          <a:p>
            <a:pPr marL="0" indent="0"/>
            <a:endParaRPr lang="en-NZ" sz="1400" dirty="0">
              <a:cs typeface="Arial" panose="020B0604020202020204" pitchFamily="34" charset="0"/>
            </a:endParaRPr>
          </a:p>
          <a:p>
            <a:pPr marL="0" indent="0"/>
            <a:endParaRPr lang="en-NZ" sz="1400" dirty="0">
              <a:cs typeface="Arial" panose="020B0604020202020204" pitchFamily="34" charset="0"/>
            </a:endParaRPr>
          </a:p>
          <a:p>
            <a:pPr marL="0" indent="0"/>
            <a:endParaRPr lang="en-NZ" sz="1400" b="1" dirty="0">
              <a:latin typeface="+mj-lt"/>
              <a:cs typeface="Arial" panose="020B0604020202020204" pitchFamily="34" charset="0"/>
            </a:endParaRPr>
          </a:p>
          <a:p>
            <a:pPr marL="0" indent="0"/>
            <a:endParaRPr lang="en-NZ" sz="1400" b="1" dirty="0">
              <a:latin typeface="+mj-lt"/>
              <a:cs typeface="Arial" panose="020B0604020202020204" pitchFamily="34" charset="0"/>
            </a:endParaRPr>
          </a:p>
        </p:txBody>
      </p:sp>
    </p:spTree>
    <p:extLst>
      <p:ext uri="{BB962C8B-B14F-4D97-AF65-F5344CB8AC3E}">
        <p14:creationId xmlns:p14="http://schemas.microsoft.com/office/powerpoint/2010/main" val="1920927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17" name="Google Shape;70;p15" descr="Screenshot of the original homepage on spark.co.nz showing a long page with multiple different marketing promotions.">
            <a:extLst>
              <a:ext uri="{FF2B5EF4-FFF2-40B4-BE49-F238E27FC236}">
                <a16:creationId xmlns:a16="http://schemas.microsoft.com/office/drawing/2014/main" id="{9345BF0B-A645-0041-9DCD-A08E2D2D8343}"/>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8147649" y="300445"/>
            <a:ext cx="2234677" cy="6257109"/>
          </a:xfrm>
          <a:prstGeom prst="rect">
            <a:avLst/>
          </a:prstGeom>
          <a:noFill/>
          <a:ln w="9525" cap="flat" cmpd="sng">
            <a:solidFill>
              <a:srgbClr val="F3F3F3"/>
            </a:solidFill>
            <a:prstDash val="solid"/>
            <a:round/>
            <a:headEnd type="none" w="sm" len="sm"/>
            <a:tailEnd type="none" w="sm" len="sm"/>
          </a:ln>
          <a:effectLst>
            <a:outerShdw blurRad="50800" dist="38100" dir="5400000" algn="t" rotWithShape="0">
              <a:prstClr val="black">
                <a:alpha val="40000"/>
              </a:prstClr>
            </a:outerShdw>
          </a:effectLst>
        </p:spPr>
      </p:pic>
      <p:sp>
        <p:nvSpPr>
          <p:cNvPr id="72" name="Google Shape;72;p15"/>
          <p:cNvSpPr txBox="1">
            <a:spLocks noGrp="1"/>
          </p:cNvSpPr>
          <p:nvPr>
            <p:ph type="title"/>
          </p:nvPr>
        </p:nvSpPr>
        <p:spPr>
          <a:xfrm>
            <a:off x="838200" y="365125"/>
            <a:ext cx="10515600" cy="1325563"/>
          </a:xfrm>
        </p:spPr>
        <p:txBody>
          <a:bodyPr spcFirstLastPara="1" vert="horz" wrap="square" lIns="121900" tIns="121900" rIns="121900" bIns="121900" rtlCol="0" anchor="t" anchorCtr="0">
            <a:noAutofit/>
          </a:bodyPr>
          <a:lstStyle/>
          <a:p>
            <a:r>
              <a:rPr lang="en-GB" b="1" dirty="0">
                <a:solidFill>
                  <a:srgbClr val="03045E"/>
                </a:solidFill>
              </a:rPr>
              <a:t>Spark</a:t>
            </a:r>
            <a:br>
              <a:rPr lang="en-GB" sz="2400" dirty="0"/>
            </a:br>
            <a:r>
              <a:rPr lang="en-GB" sz="2400" dirty="0">
                <a:solidFill>
                  <a:schemeClr val="tx1">
                    <a:lumMod val="50000"/>
                    <a:lumOff val="50000"/>
                  </a:schemeClr>
                </a:solidFill>
                <a:sym typeface="Source Sans Pro"/>
              </a:rPr>
              <a:t>Personalised homepage</a:t>
            </a:r>
            <a:endParaRPr lang="en-GB" sz="2400" dirty="0">
              <a:solidFill>
                <a:schemeClr val="tx1">
                  <a:lumMod val="50000"/>
                  <a:lumOff val="50000"/>
                </a:schemeClr>
              </a:solidFill>
            </a:endParaRPr>
          </a:p>
        </p:txBody>
      </p:sp>
      <p:sp>
        <p:nvSpPr>
          <p:cNvPr id="73" name="Google Shape;73;p15"/>
          <p:cNvSpPr txBox="1">
            <a:spLocks noGrp="1"/>
          </p:cNvSpPr>
          <p:nvPr>
            <p:ph idx="1"/>
          </p:nvPr>
        </p:nvSpPr>
        <p:spPr>
          <a:xfrm>
            <a:off x="838200" y="1825625"/>
            <a:ext cx="4680000" cy="4351338"/>
          </a:xfrm>
        </p:spPr>
        <p:txBody>
          <a:bodyPr spcFirstLastPara="1" vert="horz" wrap="square" lIns="121900" tIns="121900" rIns="121900" bIns="121900" rtlCol="0" anchor="t" anchorCtr="0">
            <a:noAutofit/>
          </a:bodyPr>
          <a:lstStyle/>
          <a:p>
            <a:pPr marL="0" indent="0"/>
            <a:r>
              <a:rPr lang="en-GB" sz="1400" b="1" dirty="0">
                <a:latin typeface="+mj-lt"/>
              </a:rPr>
              <a:t>Background</a:t>
            </a:r>
          </a:p>
          <a:p>
            <a:pPr marL="0" indent="0"/>
            <a:r>
              <a:rPr lang="en-GB" sz="1400" dirty="0"/>
              <a:t>The Spark homepage had become a dumping ground, </a:t>
            </a:r>
            <a:br>
              <a:rPr lang="en-GB" sz="1400" dirty="0"/>
            </a:br>
            <a:r>
              <a:rPr lang="en-GB" sz="1400" dirty="0"/>
              <a:t>with multiple stacked promotions and enormous self-service buttons.  </a:t>
            </a:r>
          </a:p>
          <a:p>
            <a:pPr marL="0" indent="0"/>
            <a:r>
              <a:rPr lang="en-GB" sz="1400" dirty="0"/>
              <a:t>The hero promotion often overran the fold and self-service links pushed the marketing banners further out of view. </a:t>
            </a:r>
            <a:br>
              <a:rPr lang="en-GB" sz="1400" dirty="0"/>
            </a:br>
            <a:r>
              <a:rPr lang="en-GB" sz="1400" dirty="0"/>
              <a:t>It was image-heavy, slow to load and engagement was poor below the fold. </a:t>
            </a:r>
          </a:p>
          <a:p>
            <a:pPr marL="0" indent="0">
              <a:buNone/>
            </a:pPr>
            <a:endParaRPr lang="en-GB" sz="1400" dirty="0"/>
          </a:p>
          <a:p>
            <a:pPr marL="0" indent="0">
              <a:buNone/>
            </a:pPr>
            <a:r>
              <a:rPr lang="en-GB" sz="1400" b="1" dirty="0">
                <a:latin typeface="+mj-lt"/>
              </a:rPr>
              <a:t>Problem</a:t>
            </a:r>
          </a:p>
          <a:p>
            <a:pPr marL="0" indent="0">
              <a:buNone/>
            </a:pPr>
            <a:r>
              <a:rPr lang="en-GB" sz="1400" dirty="0"/>
              <a:t>We had to redefine what we wanted the homepage to be, instead of a series of banners cascading down the screen.</a:t>
            </a:r>
          </a:p>
          <a:p>
            <a:pPr marL="0" indent="0">
              <a:buNone/>
            </a:pPr>
            <a:r>
              <a:rPr lang="en-GB" sz="1400" dirty="0"/>
              <a:t>We wanted to make the homepage more engaging for visitors, whether they were browsing or had an account. Our goal was to present more relevant information to them, to help them find the content they wanted more easily.</a:t>
            </a:r>
          </a:p>
        </p:txBody>
      </p:sp>
    </p:spTree>
    <p:extLst>
      <p:ext uri="{BB962C8B-B14F-4D97-AF65-F5344CB8AC3E}">
        <p14:creationId xmlns:p14="http://schemas.microsoft.com/office/powerpoint/2010/main" val="2548621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Google Shape;72;p15"/>
          <p:cNvSpPr txBox="1">
            <a:spLocks noGrp="1"/>
          </p:cNvSpPr>
          <p:nvPr>
            <p:ph type="title"/>
          </p:nvPr>
        </p:nvSpPr>
        <p:spPr>
          <a:xfrm>
            <a:off x="838200" y="365125"/>
            <a:ext cx="10515600" cy="1325563"/>
          </a:xfrm>
        </p:spPr>
        <p:txBody>
          <a:bodyPr spcFirstLastPara="1" vert="horz" wrap="square" lIns="121900" tIns="121900" rIns="121900" bIns="121900" rtlCol="0" anchor="t" anchorCtr="0">
            <a:noAutofit/>
          </a:bodyPr>
          <a:lstStyle/>
          <a:p>
            <a:r>
              <a:rPr lang="en-GB" b="1" dirty="0">
                <a:solidFill>
                  <a:srgbClr val="03045E"/>
                </a:solidFill>
              </a:rPr>
              <a:t>Spark</a:t>
            </a:r>
            <a:br>
              <a:rPr lang="en-GB" sz="2400" dirty="0"/>
            </a:br>
            <a:r>
              <a:rPr lang="en-GB" sz="2400" dirty="0">
                <a:solidFill>
                  <a:schemeClr val="tx1">
                    <a:lumMod val="50000"/>
                    <a:lumOff val="50000"/>
                  </a:schemeClr>
                </a:solidFill>
                <a:sym typeface="Source Sans Pro"/>
              </a:rPr>
              <a:t>Personalised homepage</a:t>
            </a:r>
            <a:endParaRPr lang="en-GB" sz="2400" dirty="0">
              <a:solidFill>
                <a:schemeClr val="tx1">
                  <a:lumMod val="50000"/>
                  <a:lumOff val="50000"/>
                </a:schemeClr>
              </a:solidFill>
            </a:endParaRPr>
          </a:p>
        </p:txBody>
      </p:sp>
      <p:sp>
        <p:nvSpPr>
          <p:cNvPr id="73" name="Google Shape;73;p15"/>
          <p:cNvSpPr txBox="1">
            <a:spLocks noGrp="1"/>
          </p:cNvSpPr>
          <p:nvPr>
            <p:ph idx="1"/>
          </p:nvPr>
        </p:nvSpPr>
        <p:spPr>
          <a:xfrm>
            <a:off x="838200" y="1825625"/>
            <a:ext cx="4680000" cy="4351338"/>
          </a:xfrm>
        </p:spPr>
        <p:txBody>
          <a:bodyPr spcFirstLastPara="1" vert="horz" wrap="square" lIns="121900" tIns="121900" rIns="121900" bIns="121900" rtlCol="0" anchor="t" anchorCtr="0">
            <a:noAutofit/>
          </a:bodyPr>
          <a:lstStyle/>
          <a:p>
            <a:pPr marL="0" indent="0"/>
            <a:r>
              <a:rPr lang="en-GB" sz="1400" b="1" dirty="0">
                <a:latin typeface="+mj-lt"/>
              </a:rPr>
              <a:t>Solution</a:t>
            </a:r>
            <a:endParaRPr lang="en-GB" sz="1400" dirty="0">
              <a:latin typeface="+mj-lt"/>
            </a:endParaRPr>
          </a:p>
          <a:p>
            <a:pPr marL="0" indent="0"/>
            <a:r>
              <a:rPr lang="en-GB" sz="1400" dirty="0"/>
              <a:t>We analysed the common actions on the homepage based on what we could determine about the visitor. Adobe marketing automation allowed us to segment visitors and present targeted content and more relevant quick links. </a:t>
            </a:r>
          </a:p>
          <a:p>
            <a:pPr marL="0" indent="0"/>
            <a:r>
              <a:rPr lang="en-GB" sz="1400" dirty="0"/>
              <a:t>For prospective customers we could push broadband and phone offers instead of top-ups and upgrades. </a:t>
            </a:r>
          </a:p>
          <a:p>
            <a:pPr marL="0" indent="0"/>
            <a:r>
              <a:rPr lang="en-GB" sz="1400" dirty="0"/>
              <a:t>Existing fibre customers shouldn’t have to see promotions for fibre. Depending on their billing cycle we could promote relevant </a:t>
            </a:r>
            <a:r>
              <a:rPr lang="en-GB" sz="1400" dirty="0" err="1"/>
              <a:t>quicklinks</a:t>
            </a:r>
            <a:r>
              <a:rPr lang="en-GB" sz="1400" dirty="0"/>
              <a:t> like ‘Pay a bill’ if bill is due, or ‘Top up’ when their account credit is low.</a:t>
            </a:r>
          </a:p>
          <a:p>
            <a:pPr marL="0" indent="0"/>
            <a:r>
              <a:rPr lang="en-GB" sz="1400" dirty="0"/>
              <a:t>We created two distinct concepts incorporating this new personalisation and ran split testing on 10% of the homepage traffic for several weeks to monitor how they performed against the existing homepage.</a:t>
            </a:r>
          </a:p>
          <a:p>
            <a:pPr marL="0" indent="0"/>
            <a:r>
              <a:rPr lang="en-GB" sz="1400" dirty="0"/>
              <a:t>I designed Concept A to be user-centric, promoting search and </a:t>
            </a:r>
            <a:r>
              <a:rPr lang="en-GB" sz="1400" dirty="0" err="1"/>
              <a:t>quicklinks</a:t>
            </a:r>
            <a:r>
              <a:rPr lang="en-GB" sz="1400" dirty="0"/>
              <a:t> over marketing banners. Another designer worked on Concept B, which refocused the page on a personalised product banner spot. </a:t>
            </a:r>
          </a:p>
        </p:txBody>
      </p:sp>
      <p:grpSp>
        <p:nvGrpSpPr>
          <p:cNvPr id="15" name="Group 14" descr="Mockup of a laptop showing the original spark.co.nz homepage">
            <a:extLst>
              <a:ext uri="{FF2B5EF4-FFF2-40B4-BE49-F238E27FC236}">
                <a16:creationId xmlns:a16="http://schemas.microsoft.com/office/drawing/2014/main" id="{E50B7AB2-B86E-4B46-9E09-59A859905FB1}"/>
              </a:ext>
            </a:extLst>
          </p:cNvPr>
          <p:cNvGrpSpPr/>
          <p:nvPr/>
        </p:nvGrpSpPr>
        <p:grpSpPr>
          <a:xfrm>
            <a:off x="7467438" y="228992"/>
            <a:ext cx="3369029" cy="1936836"/>
            <a:chOff x="215287" y="4526704"/>
            <a:chExt cx="3787217" cy="2177250"/>
          </a:xfrm>
        </p:grpSpPr>
        <p:pic>
          <p:nvPicPr>
            <p:cNvPr id="22" name="Picture 21">
              <a:extLst>
                <a:ext uri="{FF2B5EF4-FFF2-40B4-BE49-F238E27FC236}">
                  <a16:creationId xmlns:a16="http://schemas.microsoft.com/office/drawing/2014/main" id="{4B070A89-F32F-2948-8B28-BA1958B251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3858" y="4647921"/>
              <a:ext cx="2873161" cy="1818586"/>
            </a:xfrm>
            <a:prstGeom prst="rect">
              <a:avLst/>
            </a:prstGeom>
          </p:spPr>
        </p:pic>
        <p:pic>
          <p:nvPicPr>
            <p:cNvPr id="25" name="Picture 24">
              <a:extLst>
                <a:ext uri="{FF2B5EF4-FFF2-40B4-BE49-F238E27FC236}">
                  <a16:creationId xmlns:a16="http://schemas.microsoft.com/office/drawing/2014/main" id="{318EDEA3-8E2E-FB44-8C7A-4C929D5F0F19}"/>
                </a:ext>
              </a:extLst>
            </p:cNvPr>
            <p:cNvPicPr>
              <a:picLocks noChangeAspect="1"/>
            </p:cNvPicPr>
            <p:nvPr/>
          </p:nvPicPr>
          <p:blipFill>
            <a:blip r:embed="rId4"/>
            <a:stretch>
              <a:fillRect/>
            </a:stretch>
          </p:blipFill>
          <p:spPr>
            <a:xfrm>
              <a:off x="215287" y="4526704"/>
              <a:ext cx="3787217" cy="2177250"/>
            </a:xfrm>
            <a:prstGeom prst="rect">
              <a:avLst/>
            </a:prstGeom>
          </p:spPr>
        </p:pic>
      </p:grpSp>
      <p:pic>
        <p:nvPicPr>
          <p:cNvPr id="31" name="Google Shape;71;p15" descr="Mockup of a laptop showing the Concept A version of the new homepage">
            <a:extLst>
              <a:ext uri="{FF2B5EF4-FFF2-40B4-BE49-F238E27FC236}">
                <a16:creationId xmlns:a16="http://schemas.microsoft.com/office/drawing/2014/main" id="{51D36A71-D6ED-1144-B70D-C4D2BF2C5533}"/>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856063" y="2507548"/>
            <a:ext cx="2573667" cy="1667289"/>
          </a:xfrm>
          <a:prstGeom prst="rect">
            <a:avLst/>
          </a:prstGeom>
          <a:noFill/>
          <a:ln w="9525" cap="flat" cmpd="sng">
            <a:solidFill>
              <a:srgbClr val="F3F3F3"/>
            </a:solidFill>
            <a:prstDash val="solid"/>
            <a:round/>
            <a:headEnd type="none" w="sm" len="sm"/>
            <a:tailEnd type="none" w="sm" len="sm"/>
          </a:ln>
        </p:spPr>
      </p:pic>
      <p:pic>
        <p:nvPicPr>
          <p:cNvPr id="26" name="Picture 25" descr="Mockup of a laptop showing the Concept A version of the new homepage">
            <a:extLst>
              <a:ext uri="{FF2B5EF4-FFF2-40B4-BE49-F238E27FC236}">
                <a16:creationId xmlns:a16="http://schemas.microsoft.com/office/drawing/2014/main" id="{07C5C39D-FC92-AE4F-A5AC-373F23C2F60F}"/>
              </a:ext>
            </a:extLst>
          </p:cNvPr>
          <p:cNvPicPr>
            <a:picLocks noChangeAspect="1"/>
          </p:cNvPicPr>
          <p:nvPr/>
        </p:nvPicPr>
        <p:blipFill>
          <a:blip r:embed="rId4"/>
          <a:stretch>
            <a:fillRect/>
          </a:stretch>
        </p:blipFill>
        <p:spPr>
          <a:xfrm>
            <a:off x="7462807" y="2427935"/>
            <a:ext cx="3370190" cy="1937503"/>
          </a:xfrm>
          <a:prstGeom prst="rect">
            <a:avLst/>
          </a:prstGeom>
        </p:spPr>
      </p:pic>
      <p:grpSp>
        <p:nvGrpSpPr>
          <p:cNvPr id="18" name="Group 17" descr="Mockup of a laptop showing the Concept A version of the new homepage">
            <a:extLst>
              <a:ext uri="{FF2B5EF4-FFF2-40B4-BE49-F238E27FC236}">
                <a16:creationId xmlns:a16="http://schemas.microsoft.com/office/drawing/2014/main" id="{FC9E8271-E009-D941-BB69-7AC68C693CF9}"/>
              </a:ext>
            </a:extLst>
          </p:cNvPr>
          <p:cNvGrpSpPr/>
          <p:nvPr/>
        </p:nvGrpSpPr>
        <p:grpSpPr>
          <a:xfrm>
            <a:off x="7462807" y="4627545"/>
            <a:ext cx="3369029" cy="1936836"/>
            <a:chOff x="8115975" y="4524740"/>
            <a:chExt cx="3787217" cy="2177250"/>
          </a:xfrm>
        </p:grpSpPr>
        <p:pic>
          <p:nvPicPr>
            <p:cNvPr id="23" name="Picture 22">
              <a:extLst>
                <a:ext uri="{FF2B5EF4-FFF2-40B4-BE49-F238E27FC236}">
                  <a16:creationId xmlns:a16="http://schemas.microsoft.com/office/drawing/2014/main" id="{975E010F-DB4E-004B-A040-3F616A782FE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80252" y="4647920"/>
              <a:ext cx="2858662" cy="1814601"/>
            </a:xfrm>
            <a:prstGeom prst="rect">
              <a:avLst/>
            </a:prstGeom>
            <a:ln>
              <a:solidFill>
                <a:schemeClr val="bg1">
                  <a:lumMod val="75000"/>
                </a:schemeClr>
              </a:solidFill>
            </a:ln>
          </p:spPr>
        </p:pic>
        <p:pic>
          <p:nvPicPr>
            <p:cNvPr id="27" name="Picture 26">
              <a:extLst>
                <a:ext uri="{FF2B5EF4-FFF2-40B4-BE49-F238E27FC236}">
                  <a16:creationId xmlns:a16="http://schemas.microsoft.com/office/drawing/2014/main" id="{D1ACCA90-E7AE-AF48-8AE3-4EDB447A9C3B}"/>
                </a:ext>
              </a:extLst>
            </p:cNvPr>
            <p:cNvPicPr>
              <a:picLocks noChangeAspect="1"/>
            </p:cNvPicPr>
            <p:nvPr/>
          </p:nvPicPr>
          <p:blipFill>
            <a:blip r:embed="rId4"/>
            <a:stretch>
              <a:fillRect/>
            </a:stretch>
          </p:blipFill>
          <p:spPr>
            <a:xfrm>
              <a:off x="8115975" y="4524740"/>
              <a:ext cx="3787217" cy="2177250"/>
            </a:xfrm>
            <a:prstGeom prst="rect">
              <a:avLst/>
            </a:prstGeom>
          </p:spPr>
        </p:pic>
      </p:grpSp>
      <p:sp>
        <p:nvSpPr>
          <p:cNvPr id="40" name="TextBox 39">
            <a:extLst>
              <a:ext uri="{FF2B5EF4-FFF2-40B4-BE49-F238E27FC236}">
                <a16:creationId xmlns:a16="http://schemas.microsoft.com/office/drawing/2014/main" id="{05126DA6-ED0C-8643-A0EA-C4B8A599DEA7}"/>
              </a:ext>
            </a:extLst>
          </p:cNvPr>
          <p:cNvSpPr txBox="1"/>
          <p:nvPr/>
        </p:nvSpPr>
        <p:spPr>
          <a:xfrm>
            <a:off x="10934597" y="6330658"/>
            <a:ext cx="1064715" cy="307777"/>
          </a:xfrm>
          <a:prstGeom prst="rect">
            <a:avLst/>
          </a:prstGeom>
          <a:noFill/>
        </p:spPr>
        <p:txBody>
          <a:bodyPr wrap="none" rtlCol="0">
            <a:spAutoFit/>
          </a:bodyPr>
          <a:lstStyle/>
          <a:p>
            <a:r>
              <a:rPr lang="en-US" sz="1400" dirty="0"/>
              <a:t>CONCEPT B</a:t>
            </a:r>
          </a:p>
        </p:txBody>
      </p:sp>
      <p:sp>
        <p:nvSpPr>
          <p:cNvPr id="42" name="TextBox 41">
            <a:extLst>
              <a:ext uri="{FF2B5EF4-FFF2-40B4-BE49-F238E27FC236}">
                <a16:creationId xmlns:a16="http://schemas.microsoft.com/office/drawing/2014/main" id="{0F0F9C22-A849-B54A-BB55-A3D65C57C6C3}"/>
              </a:ext>
            </a:extLst>
          </p:cNvPr>
          <p:cNvSpPr txBox="1"/>
          <p:nvPr/>
        </p:nvSpPr>
        <p:spPr>
          <a:xfrm>
            <a:off x="10934597" y="4142629"/>
            <a:ext cx="1051891" cy="307777"/>
          </a:xfrm>
          <a:prstGeom prst="rect">
            <a:avLst/>
          </a:prstGeom>
          <a:noFill/>
        </p:spPr>
        <p:txBody>
          <a:bodyPr wrap="none" rtlCol="0">
            <a:spAutoFit/>
          </a:bodyPr>
          <a:lstStyle/>
          <a:p>
            <a:r>
              <a:rPr lang="en-US" sz="1400" dirty="0"/>
              <a:t>CONCEPT A</a:t>
            </a:r>
          </a:p>
        </p:txBody>
      </p:sp>
      <p:sp>
        <p:nvSpPr>
          <p:cNvPr id="43" name="TextBox 42">
            <a:extLst>
              <a:ext uri="{FF2B5EF4-FFF2-40B4-BE49-F238E27FC236}">
                <a16:creationId xmlns:a16="http://schemas.microsoft.com/office/drawing/2014/main" id="{D0CD5378-65C8-4F42-B45B-D4FF1186794E}"/>
              </a:ext>
            </a:extLst>
          </p:cNvPr>
          <p:cNvSpPr txBox="1"/>
          <p:nvPr/>
        </p:nvSpPr>
        <p:spPr>
          <a:xfrm>
            <a:off x="10934597" y="1954600"/>
            <a:ext cx="917239" cy="307777"/>
          </a:xfrm>
          <a:prstGeom prst="rect">
            <a:avLst/>
          </a:prstGeom>
          <a:noFill/>
        </p:spPr>
        <p:txBody>
          <a:bodyPr wrap="none" rtlCol="0">
            <a:spAutoFit/>
          </a:bodyPr>
          <a:lstStyle/>
          <a:p>
            <a:r>
              <a:rPr lang="en-US" sz="1400" dirty="0"/>
              <a:t>ORIGINAL</a:t>
            </a:r>
          </a:p>
        </p:txBody>
      </p:sp>
    </p:spTree>
    <p:extLst>
      <p:ext uri="{BB962C8B-B14F-4D97-AF65-F5344CB8AC3E}">
        <p14:creationId xmlns:p14="http://schemas.microsoft.com/office/powerpoint/2010/main" val="2052840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1419</TotalTime>
  <Words>2691</Words>
  <Application>Microsoft Macintosh PowerPoint</Application>
  <PresentationFormat>Widescreen</PresentationFormat>
  <Paragraphs>172</Paragraphs>
  <Slides>22</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Franklin Gothic Medium</vt:lpstr>
      <vt:lpstr>Franklin Gothic Book</vt:lpstr>
      <vt:lpstr>Calibri</vt:lpstr>
      <vt:lpstr>Avenir Next Demi Bold</vt:lpstr>
      <vt:lpstr>Arial</vt:lpstr>
      <vt:lpstr>Courier New</vt:lpstr>
      <vt:lpstr>Office Theme</vt:lpstr>
      <vt:lpstr>Josh Harwood</vt:lpstr>
      <vt:lpstr>PowerPoint Presentation</vt:lpstr>
      <vt:lpstr>Spark Design tokens</vt:lpstr>
      <vt:lpstr>Spark Design tokens</vt:lpstr>
      <vt:lpstr>Spark Design tokens</vt:lpstr>
      <vt:lpstr>Spark Design tokens</vt:lpstr>
      <vt:lpstr>Spark Design tokens</vt:lpstr>
      <vt:lpstr>Spark Personalised homepage</vt:lpstr>
      <vt:lpstr>Spark Personalised homepage</vt:lpstr>
      <vt:lpstr>Spark Personalised homepage</vt:lpstr>
      <vt:lpstr>Spark Personalised homepage</vt:lpstr>
      <vt:lpstr>Spark Corporate Website refresh</vt:lpstr>
      <vt:lpstr>Spark Corporate Website refresh</vt:lpstr>
      <vt:lpstr>Spark Corporate Website refresh</vt:lpstr>
      <vt:lpstr>Lightbox Dynamic carousels</vt:lpstr>
      <vt:lpstr>Lightbox Dynamic carousels</vt:lpstr>
      <vt:lpstr>Lightbox Dynamic carousels</vt:lpstr>
      <vt:lpstr>Lightbox Dynamic carousels</vt:lpstr>
      <vt:lpstr>Spark Carrier branding</vt:lpstr>
      <vt:lpstr>Spark Carrier branding</vt:lpstr>
      <vt:lpstr>Spark Carrier branding</vt:lpstr>
      <vt:lpstr>MATTR Design Process, UI Kit &amp; Tokens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Josh Harwood</dc:creator>
  <cp:keywords/>
  <dc:description/>
  <cp:lastModifiedBy>Josh Harwood</cp:lastModifiedBy>
  <cp:revision>128</cp:revision>
  <dcterms:created xsi:type="dcterms:W3CDTF">2020-12-16T06:37:40Z</dcterms:created>
  <dcterms:modified xsi:type="dcterms:W3CDTF">2021-01-14T08:27:52Z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completed">
    <vt:filetime>2020-12-20T10:00:00Z</vt:filetime>
  </property>
</Properties>
</file>